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Wbrw1+5sMDzPV+xPy59PJyQYe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219712317567552"/>
          <c:y val="2.2768670309653915E-2"/>
        </c:manualLayout>
      </c:layout>
      <c:overlay val="0"/>
    </c:title>
    <c:autoTitleDeleted val="0"/>
    <c:plotArea>
      <c:layout/>
      <c:pieChart>
        <c:varyColors val="1"/>
        <c:ser>
          <c:idx val="0"/>
          <c:order val="0"/>
          <c:tx>
            <c:strRef>
              <c:f>Sheet1!$B$1</c:f>
              <c:strCache>
                <c:ptCount val="1"/>
                <c:pt idx="0">
                  <c:v>Waste Disposal in the Great Lakes Region</c:v>
                </c:pt>
              </c:strCache>
            </c:strRef>
          </c:tx>
          <c:dPt>
            <c:idx val="1"/>
            <c:bubble3D val="0"/>
            <c:spPr>
              <a:solidFill>
                <a:schemeClr val="bg1">
                  <a:lumMod val="50000"/>
                </a:schemeClr>
              </a:solidFill>
            </c:spPr>
            <c:extLst>
              <c:ext xmlns:c16="http://schemas.microsoft.com/office/drawing/2014/chart" uri="{C3380CC4-5D6E-409C-BE32-E72D297353CC}">
                <c16:uniqueId val="{00000002-8060-4B91-BAF3-5B2F0D413100}"/>
              </c:ext>
            </c:extLst>
          </c:dPt>
          <c:dPt>
            <c:idx val="2"/>
            <c:bubble3D val="0"/>
            <c:spPr>
              <a:solidFill>
                <a:srgbClr val="E97617"/>
              </a:solidFill>
            </c:spPr>
            <c:extLst>
              <c:ext xmlns:c16="http://schemas.microsoft.com/office/drawing/2014/chart" uri="{C3380CC4-5D6E-409C-BE32-E72D297353CC}">
                <c16:uniqueId val="{00000001-8060-4B91-BAF3-5B2F0D413100}"/>
              </c:ext>
            </c:extLst>
          </c:dPt>
          <c:dPt>
            <c:idx val="3"/>
            <c:bubble3D val="0"/>
            <c:spPr>
              <a:solidFill>
                <a:srgbClr val="0070C0"/>
              </a:solidFill>
            </c:spPr>
            <c:extLst>
              <c:ext xmlns:c16="http://schemas.microsoft.com/office/drawing/2014/chart" uri="{C3380CC4-5D6E-409C-BE32-E72D297353CC}">
                <c16:uniqueId val="{00000003-8060-4B91-BAF3-5B2F0D413100}"/>
              </c:ext>
            </c:extLst>
          </c:dPt>
          <c:cat>
            <c:strRef>
              <c:f>Sheet1!$A$2:$A$5</c:f>
              <c:strCache>
                <c:ptCount val="4"/>
                <c:pt idx="0">
                  <c:v>______</c:v>
                </c:pt>
                <c:pt idx="1">
                  <c:v>______</c:v>
                </c:pt>
                <c:pt idx="2">
                  <c:v>______</c:v>
                </c:pt>
                <c:pt idx="3">
                  <c:v>______</c:v>
                </c:pt>
              </c:strCache>
            </c:strRef>
          </c:cat>
          <c:val>
            <c:numRef>
              <c:f>Sheet1!$B$2:$B$5</c:f>
              <c:numCache>
                <c:formatCode>General</c:formatCode>
                <c:ptCount val="4"/>
                <c:pt idx="0">
                  <c:v>3</c:v>
                </c:pt>
                <c:pt idx="1">
                  <c:v>11</c:v>
                </c:pt>
                <c:pt idx="2">
                  <c:v>81.5</c:v>
                </c:pt>
                <c:pt idx="3">
                  <c:v>4.5</c:v>
                </c:pt>
              </c:numCache>
            </c:numRef>
          </c:val>
          <c:extLst>
            <c:ext xmlns:c16="http://schemas.microsoft.com/office/drawing/2014/chart" uri="{C3380CC4-5D6E-409C-BE32-E72D297353CC}">
              <c16:uniqueId val="{00000000-8060-4B91-BAF3-5B2F0D41310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veonenergy.com/land-of-wast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hys.org/news/2018-03-pacific-plastic-dump-larger.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heoceancleanup.com/great-pacific-garbage-patch/"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limaterealityproject.org/blog/five-sustainable-cities-making-difference-pla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sgs.gov/special-topic/water-science-school/science/where-earths-water?qt-science_center_objects=0#qt-science_center_objec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appler.com/science-nature/environment/203979-plastic-battle-single-use-bottles-refill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a.gov/recycle/reducing-and-reusing-basic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appler.com/science-nature/environment/203979-plastic-battle-single-use-bottles-refill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BWGBc53v98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achertube.com/videos/6209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M5nmNKVNCBw"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 </a:t>
            </a:r>
            <a:r>
              <a:rPr lang="en-US" b="0"/>
              <a:t>Have students discuss what the red and green dots might represent on the map of the United States. After providing time to discuss, explain that the dots represent landfills – the red dots are the open landfills still accepting garbage and the green dots are closed landfills that have reached their capacity for garbage and have been capped. </a:t>
            </a:r>
            <a:endParaRPr b="0" i="0"/>
          </a:p>
          <a:p>
            <a:pPr marL="0" marR="0" lvl="0" indent="0" algn="l" rtl="0">
              <a:lnSpc>
                <a:spcPct val="100000"/>
              </a:lnSpc>
              <a:spcBef>
                <a:spcPts val="0"/>
              </a:spcBef>
              <a:spcAft>
                <a:spcPts val="0"/>
              </a:spcAft>
              <a:buClr>
                <a:schemeClr val="dk1"/>
              </a:buClr>
              <a:buSzPts val="1200"/>
              <a:buFont typeface="Calibri"/>
              <a:buNone/>
            </a:pPr>
            <a:endParaRPr b="1" i="0"/>
          </a:p>
          <a:p>
            <a:pPr marL="0" marR="0" lvl="0" indent="0" algn="l" rtl="0">
              <a:lnSpc>
                <a:spcPct val="100000"/>
              </a:lnSpc>
              <a:spcBef>
                <a:spcPts val="0"/>
              </a:spcBef>
              <a:spcAft>
                <a:spcPts val="0"/>
              </a:spcAft>
              <a:buClr>
                <a:schemeClr val="dk1"/>
              </a:buClr>
              <a:buSzPts val="1200"/>
              <a:buFont typeface="Calibri"/>
              <a:buNone/>
            </a:pPr>
            <a:r>
              <a:rPr lang="en-US" b="1" i="0"/>
              <a:t>Sources:</a:t>
            </a:r>
            <a:r>
              <a:rPr lang="en-US" b="0" i="0"/>
              <a:t> </a:t>
            </a:r>
            <a:r>
              <a:rPr lang="en-US" u="sng">
                <a:solidFill>
                  <a:schemeClr val="hlink"/>
                </a:solidFill>
                <a:hlinkClick r:id="rId3"/>
              </a:rPr>
              <a:t>https://www.saveonenergy.com/land-of-waste/</a:t>
            </a:r>
            <a:endParaRPr b="0" i="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4" name="Google Shape;22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 </a:t>
            </a:r>
            <a:r>
              <a:rPr lang="en-US" b="0"/>
              <a:t>Allow time for students to solve the problems.</a:t>
            </a:r>
            <a:endParaRPr/>
          </a:p>
          <a:p>
            <a:pPr marL="228600" lvl="0" indent="-228600" algn="l" rtl="0">
              <a:spcBef>
                <a:spcPts val="0"/>
              </a:spcBef>
              <a:spcAft>
                <a:spcPts val="0"/>
              </a:spcAft>
              <a:buClr>
                <a:schemeClr val="dk1"/>
              </a:buClr>
              <a:buSzPts val="1200"/>
              <a:buFont typeface="Calibri"/>
              <a:buAutoNum type="arabicPeriod"/>
            </a:pPr>
            <a:r>
              <a:rPr lang="en-US" b="0"/>
              <a:t>Solve by multiplying 4 pounds by the number of students in the class then by 7 days = ___ trash created in one week</a:t>
            </a:r>
            <a:endParaRPr/>
          </a:p>
          <a:p>
            <a:pPr marL="228600" lvl="0" indent="-228600" algn="l" rtl="0">
              <a:spcBef>
                <a:spcPts val="0"/>
              </a:spcBef>
              <a:spcAft>
                <a:spcPts val="0"/>
              </a:spcAft>
              <a:buClr>
                <a:schemeClr val="dk1"/>
              </a:buClr>
              <a:buSzPts val="1200"/>
              <a:buFont typeface="Calibri"/>
              <a:buAutoNum type="arabicPeriod"/>
            </a:pPr>
            <a:r>
              <a:rPr lang="en-US" b="0"/>
              <a:t>Solve by multiplying 4 pounds by the number of students in the class then by 30 days =  ___ trash created in one month</a:t>
            </a:r>
            <a:endParaRPr/>
          </a:p>
          <a:p>
            <a:pPr marL="0" lvl="0" indent="0" algn="l" rtl="0">
              <a:spcBef>
                <a:spcPts val="0"/>
              </a:spcBef>
              <a:spcAft>
                <a:spcPts val="0"/>
              </a:spcAft>
              <a:buNone/>
            </a:pPr>
            <a:r>
              <a:rPr lang="en-US" b="0"/>
              <a:t>Then explain to students that the average American produces about 1.5 tons of waste every year. </a:t>
            </a:r>
            <a:endParaRPr b="1"/>
          </a:p>
          <a:p>
            <a:pPr marL="0" marR="0" lvl="0" indent="0" algn="l" rtl="0">
              <a:lnSpc>
                <a:spcPct val="100000"/>
              </a:lnSpc>
              <a:spcBef>
                <a:spcPts val="0"/>
              </a:spcBef>
              <a:spcAft>
                <a:spcPts val="0"/>
              </a:spcAft>
              <a:buClr>
                <a:schemeClr val="dk1"/>
              </a:buClr>
              <a:buSzPts val="1200"/>
              <a:buFont typeface="Calibri"/>
              <a:buNone/>
            </a:pPr>
            <a:r>
              <a:rPr lang="en-US" b="1"/>
              <a:t>Source: </a:t>
            </a:r>
            <a:r>
              <a:rPr lang="en-US" b="0"/>
              <a:t>Do Something, </a:t>
            </a:r>
            <a:r>
              <a:rPr lang="en-US" b="0" i="1"/>
              <a:t>11 Facts About Recycling </a:t>
            </a:r>
            <a:r>
              <a:rPr lang="en-US" b="0"/>
              <a:t>http://www.dosomething.org/actnow/tipsandtools/11-facts-about-recycling</a:t>
            </a:r>
            <a:endParaRPr/>
          </a:p>
        </p:txBody>
      </p:sp>
      <p:sp>
        <p:nvSpPr>
          <p:cNvPr id="231" name="Google Shape;2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 </a:t>
            </a:r>
            <a:r>
              <a:rPr lang="en-US" b="0"/>
              <a:t>Have student match the each color of the pie chart to the waste disposal system listed below. </a:t>
            </a:r>
            <a:endParaRPr/>
          </a:p>
          <a:p>
            <a:pPr marL="0" lvl="0" indent="0" algn="l" rtl="0">
              <a:spcBef>
                <a:spcPts val="0"/>
              </a:spcBef>
              <a:spcAft>
                <a:spcPts val="0"/>
              </a:spcAft>
              <a:buNone/>
            </a:pPr>
            <a:endParaRPr b="0"/>
          </a:p>
          <a:p>
            <a:pPr marL="0" lvl="0" indent="0" algn="l" rtl="0">
              <a:spcBef>
                <a:spcPts val="0"/>
              </a:spcBef>
              <a:spcAft>
                <a:spcPts val="0"/>
              </a:spcAft>
              <a:buNone/>
            </a:pPr>
            <a:r>
              <a:rPr lang="en-US" b="1"/>
              <a:t>Answers: </a:t>
            </a:r>
            <a:endParaRPr b="0"/>
          </a:p>
          <a:p>
            <a:pPr marL="0" lvl="0" indent="0" algn="l" rtl="0">
              <a:spcBef>
                <a:spcPts val="0"/>
              </a:spcBef>
              <a:spcAft>
                <a:spcPts val="0"/>
              </a:spcAft>
              <a:buNone/>
            </a:pPr>
            <a:r>
              <a:rPr lang="en-US" b="0"/>
              <a:t>-Green: Compost 3%</a:t>
            </a:r>
            <a:endParaRPr/>
          </a:p>
          <a:p>
            <a:pPr marL="0" lvl="0" indent="0" algn="l" rtl="0">
              <a:spcBef>
                <a:spcPts val="0"/>
              </a:spcBef>
              <a:spcAft>
                <a:spcPts val="0"/>
              </a:spcAft>
              <a:buNone/>
            </a:pPr>
            <a:r>
              <a:rPr lang="en-US" b="0"/>
              <a:t>-Blue: Incinerator 4.5%</a:t>
            </a:r>
            <a:endParaRPr/>
          </a:p>
          <a:p>
            <a:pPr marL="0" lvl="0" indent="0" algn="l" rtl="0">
              <a:spcBef>
                <a:spcPts val="0"/>
              </a:spcBef>
              <a:spcAft>
                <a:spcPts val="0"/>
              </a:spcAft>
              <a:buNone/>
            </a:pPr>
            <a:r>
              <a:rPr lang="en-US" b="0"/>
              <a:t>-Orange: Landfill 81.5%</a:t>
            </a:r>
            <a:endParaRPr/>
          </a:p>
          <a:p>
            <a:pPr marL="0" lvl="0" indent="0" algn="l" rtl="0">
              <a:spcBef>
                <a:spcPts val="0"/>
              </a:spcBef>
              <a:spcAft>
                <a:spcPts val="0"/>
              </a:spcAft>
              <a:buNone/>
            </a:pPr>
            <a:r>
              <a:rPr lang="en-US" b="0"/>
              <a:t>-Dark Gray: Recycling 11%</a:t>
            </a:r>
            <a:endParaRPr/>
          </a:p>
          <a:p>
            <a:pPr marL="0" lvl="0" indent="0" algn="l" rtl="0">
              <a:spcBef>
                <a:spcPts val="0"/>
              </a:spcBef>
              <a:spcAft>
                <a:spcPts val="0"/>
              </a:spcAft>
              <a:buNone/>
            </a:pPr>
            <a:endParaRPr b="0"/>
          </a:p>
        </p:txBody>
      </p:sp>
      <p:sp>
        <p:nvSpPr>
          <p:cNvPr id="247" name="Google Shape;2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 </a:t>
            </a:r>
            <a:endParaRPr/>
          </a:p>
          <a:p>
            <a:pPr marL="0" lvl="0" indent="0" algn="l" rtl="0">
              <a:spcBef>
                <a:spcPts val="0"/>
              </a:spcBef>
              <a:spcAft>
                <a:spcPts val="0"/>
              </a:spcAft>
              <a:buNone/>
            </a:pPr>
            <a:r>
              <a:rPr lang="en-US" b="0"/>
              <a:t>1. Divide 222 bottles by 7 gallons = 31.7 bottles can be made with one gallon of oil</a:t>
            </a:r>
            <a:endParaRPr/>
          </a:p>
          <a:p>
            <a:pPr marL="0" lvl="0" indent="0" algn="l" rtl="0">
              <a:spcBef>
                <a:spcPts val="0"/>
              </a:spcBef>
              <a:spcAft>
                <a:spcPts val="0"/>
              </a:spcAft>
              <a:buNone/>
            </a:pPr>
            <a:r>
              <a:rPr lang="en-US" b="0"/>
              <a:t>2. Divide 7 gallons by 222 bottles = .03 gallons are used to make one plastic bottle</a:t>
            </a:r>
            <a:endParaRPr/>
          </a:p>
          <a:p>
            <a:pPr marL="0" lvl="0" indent="0" algn="l" rtl="0">
              <a:spcBef>
                <a:spcPts val="0"/>
              </a:spcBef>
              <a:spcAft>
                <a:spcPts val="0"/>
              </a:spcAft>
              <a:buNone/>
            </a:pPr>
            <a:r>
              <a:rPr lang="en-US" b="1"/>
              <a:t>Source:</a:t>
            </a:r>
            <a:r>
              <a:rPr lang="en-US" b="0"/>
              <a:t> National Geographic Newswatch, </a:t>
            </a:r>
            <a:r>
              <a:rPr lang="en-US" b="0" i="1"/>
              <a:t>U.S. Bottle Water Sales Are Booming (Again) Despite Opposition</a:t>
            </a:r>
            <a:r>
              <a:rPr lang="en-US" b="0"/>
              <a:t> http://newswatch.nationalgeographic.com/2012/05/17/u-s-bottled-water-sales-are-booming-again-despite-opposition/</a:t>
            </a:r>
            <a:endParaRPr b="1"/>
          </a:p>
          <a:p>
            <a:pPr marL="0" lvl="0" indent="0" algn="l" rtl="0">
              <a:spcBef>
                <a:spcPts val="0"/>
              </a:spcBef>
              <a:spcAft>
                <a:spcPts val="0"/>
              </a:spcAft>
              <a:buNone/>
            </a:pPr>
            <a:endParaRPr/>
          </a:p>
        </p:txBody>
      </p:sp>
      <p:sp>
        <p:nvSpPr>
          <p:cNvPr id="261" name="Google Shape;2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 </a:t>
            </a:r>
            <a:r>
              <a:rPr lang="en-US" b="0"/>
              <a:t>If possible allow students to use calculators or work in pairs to complete the calculations. Remind students that they will simply put in the number of plastic bottles they use a day then multiply that by the number of days in a year – 365 days to calculate how much plastic they use in a year. By totaling up the last column students will have an idea of how much plastic they generate in a year. </a:t>
            </a:r>
            <a:endParaRPr/>
          </a:p>
          <a:p>
            <a:pPr marL="0" lvl="0" indent="0" algn="l" rtl="0">
              <a:spcBef>
                <a:spcPts val="0"/>
              </a:spcBef>
              <a:spcAft>
                <a:spcPts val="0"/>
              </a:spcAft>
              <a:buNone/>
            </a:pPr>
            <a:endParaRPr b="0"/>
          </a:p>
          <a:p>
            <a:pPr marL="0" lvl="0" indent="0" algn="l" rtl="0">
              <a:spcBef>
                <a:spcPts val="0"/>
              </a:spcBef>
              <a:spcAft>
                <a:spcPts val="0"/>
              </a:spcAft>
              <a:buNone/>
            </a:pPr>
            <a:r>
              <a:rPr lang="en-US" b="1"/>
              <a:t>Extension</a:t>
            </a:r>
            <a:r>
              <a:rPr lang="en-US" b="0"/>
              <a:t>: Calculate how much plastic the entire class uses in a year by adding all the numbers together. </a:t>
            </a:r>
            <a:endParaRPr b="1"/>
          </a:p>
          <a:p>
            <a:pPr marL="0" lvl="0" indent="0" algn="l" rtl="0">
              <a:spcBef>
                <a:spcPts val="0"/>
              </a:spcBef>
              <a:spcAft>
                <a:spcPts val="0"/>
              </a:spcAft>
              <a:buNone/>
            </a:pPr>
            <a:endParaRPr/>
          </a:p>
        </p:txBody>
      </p:sp>
      <p:sp>
        <p:nvSpPr>
          <p:cNvPr id="271" name="Google Shape;27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a:t>
            </a:r>
            <a:r>
              <a:rPr lang="en-US"/>
              <a:t>: Have students number their paper from 1 to 10 and guess what each plant/flower or logo is in each photo. Purpose of this is to see if students find more logos recognizable compared to plants.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Answers: </a:t>
            </a:r>
            <a:endParaRPr/>
          </a:p>
          <a:p>
            <a:pPr marL="228600" lvl="0" indent="-228600" algn="l" rtl="0">
              <a:spcBef>
                <a:spcPts val="0"/>
              </a:spcBef>
              <a:spcAft>
                <a:spcPts val="0"/>
              </a:spcAft>
              <a:buClr>
                <a:schemeClr val="dk1"/>
              </a:buClr>
              <a:buSzPts val="1200"/>
              <a:buFont typeface="Calibri"/>
              <a:buAutoNum type="arabicPeriod"/>
            </a:pPr>
            <a:r>
              <a:rPr lang="en-US"/>
              <a:t>Monster</a:t>
            </a:r>
            <a:endParaRPr/>
          </a:p>
          <a:p>
            <a:pPr marL="228600" lvl="0" indent="-228600" algn="l" rtl="0">
              <a:spcBef>
                <a:spcPts val="0"/>
              </a:spcBef>
              <a:spcAft>
                <a:spcPts val="0"/>
              </a:spcAft>
              <a:buClr>
                <a:schemeClr val="dk1"/>
              </a:buClr>
              <a:buSzPts val="1200"/>
              <a:buFont typeface="Calibri"/>
              <a:buAutoNum type="arabicPeriod"/>
            </a:pPr>
            <a:r>
              <a:rPr lang="en-US"/>
              <a:t>Nike</a:t>
            </a:r>
            <a:endParaRPr/>
          </a:p>
          <a:p>
            <a:pPr marL="228600" lvl="0" indent="-228600" algn="l" rtl="0">
              <a:spcBef>
                <a:spcPts val="0"/>
              </a:spcBef>
              <a:spcAft>
                <a:spcPts val="0"/>
              </a:spcAft>
              <a:buClr>
                <a:schemeClr val="dk1"/>
              </a:buClr>
              <a:buSzPts val="1200"/>
              <a:buFont typeface="Calibri"/>
              <a:buAutoNum type="arabicPeriod"/>
            </a:pPr>
            <a:r>
              <a:rPr lang="en-US"/>
              <a:t>Lays</a:t>
            </a:r>
            <a:endParaRPr/>
          </a:p>
          <a:p>
            <a:pPr marL="228600" lvl="0" indent="-228600" algn="l" rtl="0">
              <a:spcBef>
                <a:spcPts val="0"/>
              </a:spcBef>
              <a:spcAft>
                <a:spcPts val="0"/>
              </a:spcAft>
              <a:buClr>
                <a:schemeClr val="dk1"/>
              </a:buClr>
              <a:buSzPts val="1200"/>
              <a:buFont typeface="Calibri"/>
              <a:buAutoNum type="arabicPeriod"/>
            </a:pPr>
            <a:r>
              <a:rPr lang="en-US"/>
              <a:t>Apple</a:t>
            </a:r>
            <a:endParaRPr/>
          </a:p>
          <a:p>
            <a:pPr marL="228600" lvl="0" indent="-228600" algn="l" rtl="0">
              <a:spcBef>
                <a:spcPts val="0"/>
              </a:spcBef>
              <a:spcAft>
                <a:spcPts val="0"/>
              </a:spcAft>
              <a:buClr>
                <a:schemeClr val="dk1"/>
              </a:buClr>
              <a:buSzPts val="1200"/>
              <a:buFont typeface="Calibri"/>
              <a:buAutoNum type="arabicPeriod"/>
            </a:pPr>
            <a:r>
              <a:rPr lang="en-US"/>
              <a:t>McDonalds</a:t>
            </a:r>
            <a:endParaRPr/>
          </a:p>
          <a:p>
            <a:pPr marL="228600" lvl="0" indent="-228600" algn="l" rtl="0">
              <a:spcBef>
                <a:spcPts val="0"/>
              </a:spcBef>
              <a:spcAft>
                <a:spcPts val="0"/>
              </a:spcAft>
              <a:buClr>
                <a:schemeClr val="dk1"/>
              </a:buClr>
              <a:buSzPts val="1200"/>
              <a:buFont typeface="Calibri"/>
              <a:buAutoNum type="arabicPeriod"/>
            </a:pPr>
            <a:r>
              <a:rPr lang="en-US"/>
              <a:t>Eastern White Pine – Michigan’s state tree</a:t>
            </a:r>
            <a:endParaRPr/>
          </a:p>
          <a:p>
            <a:pPr marL="228600" lvl="0" indent="-228600" algn="l" rtl="0">
              <a:spcBef>
                <a:spcPts val="0"/>
              </a:spcBef>
              <a:spcAft>
                <a:spcPts val="0"/>
              </a:spcAft>
              <a:buClr>
                <a:schemeClr val="dk1"/>
              </a:buClr>
              <a:buSzPts val="1200"/>
              <a:buFont typeface="Calibri"/>
              <a:buAutoNum type="arabicPeriod"/>
            </a:pPr>
            <a:r>
              <a:rPr lang="en-US"/>
              <a:t>Daisy</a:t>
            </a:r>
            <a:endParaRPr/>
          </a:p>
          <a:p>
            <a:pPr marL="228600" lvl="0" indent="-228600" algn="l" rtl="0">
              <a:spcBef>
                <a:spcPts val="0"/>
              </a:spcBef>
              <a:spcAft>
                <a:spcPts val="0"/>
              </a:spcAft>
              <a:buClr>
                <a:schemeClr val="dk1"/>
              </a:buClr>
              <a:buSzPts val="1200"/>
              <a:buFont typeface="Calibri"/>
              <a:buAutoNum type="arabicPeriod"/>
            </a:pPr>
            <a:r>
              <a:rPr lang="en-US"/>
              <a:t>Poison Ivy</a:t>
            </a:r>
            <a:endParaRPr/>
          </a:p>
          <a:p>
            <a:pPr marL="228600" lvl="0" indent="-228600" algn="l" rtl="0">
              <a:spcBef>
                <a:spcPts val="0"/>
              </a:spcBef>
              <a:spcAft>
                <a:spcPts val="0"/>
              </a:spcAft>
              <a:buClr>
                <a:schemeClr val="dk1"/>
              </a:buClr>
              <a:buSzPts val="1200"/>
              <a:buFont typeface="Calibri"/>
              <a:buAutoNum type="arabicPeriod"/>
            </a:pPr>
            <a:r>
              <a:rPr lang="en-US"/>
              <a:t>Dandelion</a:t>
            </a:r>
            <a:endParaRPr/>
          </a:p>
          <a:p>
            <a:pPr marL="228600" lvl="0" indent="-228600" algn="l" rtl="0">
              <a:spcBef>
                <a:spcPts val="0"/>
              </a:spcBef>
              <a:spcAft>
                <a:spcPts val="0"/>
              </a:spcAft>
              <a:buClr>
                <a:schemeClr val="dk1"/>
              </a:buClr>
              <a:buSzPts val="1200"/>
              <a:buFont typeface="Calibri"/>
              <a:buAutoNum type="arabicPeriod"/>
            </a:pPr>
            <a:r>
              <a:rPr lang="en-US"/>
              <a:t>Oak tree leaves and acorns</a:t>
            </a:r>
            <a:endParaRPr/>
          </a:p>
          <a:p>
            <a:pPr marL="228600" lvl="0" indent="-152400" algn="l" rtl="0">
              <a:spcBef>
                <a:spcPts val="0"/>
              </a:spcBef>
              <a:spcAft>
                <a:spcPts val="0"/>
              </a:spcAft>
              <a:buClr>
                <a:schemeClr val="dk1"/>
              </a:buClr>
              <a:buSzPts val="1200"/>
              <a:buFont typeface="Calibri"/>
              <a:buNone/>
            </a:pPr>
            <a:endParaRPr/>
          </a:p>
        </p:txBody>
      </p:sp>
      <p:sp>
        <p:nvSpPr>
          <p:cNvPr id="286" name="Google Shape;2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 </a:t>
            </a:r>
            <a:r>
              <a:rPr lang="en-US" b="0"/>
              <a:t>After students have had time to predict and write, allow students to share. Then explain this is one image of the garbage patches that are in our oceans. Due to the gyre that naturally occur in our oceans trash and pollutants circulate in them – causing plastics to break down over time creating micro-plastics. </a:t>
            </a:r>
            <a:endParaRPr b="0" i="0"/>
          </a:p>
          <a:p>
            <a:pPr marL="0" marR="0" lvl="0" indent="0" algn="l" rtl="0">
              <a:lnSpc>
                <a:spcPct val="100000"/>
              </a:lnSpc>
              <a:spcBef>
                <a:spcPts val="0"/>
              </a:spcBef>
              <a:spcAft>
                <a:spcPts val="0"/>
              </a:spcAft>
              <a:buClr>
                <a:schemeClr val="dk1"/>
              </a:buClr>
              <a:buSzPts val="1200"/>
              <a:buFont typeface="Calibri"/>
              <a:buNone/>
            </a:pPr>
            <a:endParaRPr b="1" i="0"/>
          </a:p>
          <a:p>
            <a:pPr marL="0" marR="0" lvl="0" indent="0" algn="l" rtl="0">
              <a:lnSpc>
                <a:spcPct val="100000"/>
              </a:lnSpc>
              <a:spcBef>
                <a:spcPts val="0"/>
              </a:spcBef>
              <a:spcAft>
                <a:spcPts val="0"/>
              </a:spcAft>
              <a:buClr>
                <a:schemeClr val="dk1"/>
              </a:buClr>
              <a:buSzPts val="1200"/>
              <a:buFont typeface="Calibri"/>
              <a:buNone/>
            </a:pPr>
            <a:r>
              <a:rPr lang="en-US" b="1" i="0"/>
              <a:t>Sources:</a:t>
            </a:r>
            <a:r>
              <a:rPr lang="en-US" b="0" i="0"/>
              <a:t> </a:t>
            </a:r>
            <a:endParaRPr b="0" i="0" u="sng">
              <a:solidFill>
                <a:schemeClr val="hlink"/>
              </a:solidFill>
              <a:hlinkClick r:id="rId3"/>
            </a:endParaRPr>
          </a:p>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4"/>
              </a:rPr>
              <a:t>https://theoceancleanup.com/great-pacific-garbage-patch/</a:t>
            </a:r>
            <a:endParaRPr b="0" i="0"/>
          </a:p>
          <a:p>
            <a:pPr marL="0" marR="0" lvl="0" indent="0" algn="l" rtl="0">
              <a:lnSpc>
                <a:spcPct val="100000"/>
              </a:lnSpc>
              <a:spcBef>
                <a:spcPts val="0"/>
              </a:spcBef>
              <a:spcAft>
                <a:spcPts val="0"/>
              </a:spcAft>
              <a:buClr>
                <a:schemeClr val="dk1"/>
              </a:buClr>
              <a:buSzPts val="1200"/>
              <a:buFont typeface="Calibri"/>
              <a:buNone/>
            </a:pPr>
            <a:endParaRPr u="sng">
              <a:solidFill>
                <a:schemeClr val="hlink"/>
              </a:solidFill>
              <a:hlinkClick r:id="rId3"/>
            </a:endParaRPr>
          </a:p>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https://phys.org/news/2018-03-pacific-plastic-dump-larger.html</a:t>
            </a:r>
            <a:endParaRPr/>
          </a:p>
        </p:txBody>
      </p:sp>
      <p:sp>
        <p:nvSpPr>
          <p:cNvPr id="319" name="Google Shape;31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a:t>
            </a:r>
            <a:r>
              <a:rPr lang="en-US"/>
              <a:t>: Allow students time to draw and label a city that is sustainable – meaning it has little or no impact on the environment. </a:t>
            </a:r>
            <a:endParaRPr/>
          </a:p>
          <a:p>
            <a:pPr marL="0" lvl="0" indent="0" algn="l" rtl="0">
              <a:spcBef>
                <a:spcPts val="0"/>
              </a:spcBef>
              <a:spcAft>
                <a:spcPts val="0"/>
              </a:spcAft>
              <a:buNone/>
            </a:pPr>
            <a:r>
              <a:rPr lang="en-US"/>
              <a:t>Including: </a:t>
            </a:r>
            <a:endParaRPr/>
          </a:p>
          <a:p>
            <a:pPr marL="0" lvl="0" indent="0" algn="l" rtl="0">
              <a:spcBef>
                <a:spcPts val="0"/>
              </a:spcBef>
              <a:spcAft>
                <a:spcPts val="0"/>
              </a:spcAft>
              <a:buNone/>
            </a:pPr>
            <a:r>
              <a:rPr lang="en-US"/>
              <a:t>-Transportation: public transportation, charging stations for electric vehicles, </a:t>
            </a:r>
            <a:endParaRPr/>
          </a:p>
          <a:p>
            <a:pPr marL="0" lvl="0" indent="0" algn="l" rtl="0">
              <a:spcBef>
                <a:spcPts val="0"/>
              </a:spcBef>
              <a:spcAft>
                <a:spcPts val="0"/>
              </a:spcAft>
              <a:buNone/>
            </a:pPr>
            <a:r>
              <a:rPr lang="en-US"/>
              <a:t>-Waste: recycling and composting provided to all residents, trash/garbage is not buried in the ground but and alternative is provided like an updated incinerator</a:t>
            </a:r>
            <a:endParaRPr/>
          </a:p>
          <a:p>
            <a:pPr marL="0" lvl="0" indent="0" algn="l" rtl="0">
              <a:spcBef>
                <a:spcPts val="0"/>
              </a:spcBef>
              <a:spcAft>
                <a:spcPts val="0"/>
              </a:spcAft>
              <a:buNone/>
            </a:pPr>
            <a:r>
              <a:rPr lang="en-US"/>
              <a:t>-Electricity: electricity is not generated using fossil fuels but renewable energies like solar, wind, geothermal.</a:t>
            </a:r>
            <a:endParaRPr/>
          </a:p>
          <a:p>
            <a:pPr marL="0" lvl="0" indent="0" algn="l" rtl="0">
              <a:spcBef>
                <a:spcPts val="0"/>
              </a:spcBef>
              <a:spcAft>
                <a:spcPts val="0"/>
              </a:spcAft>
              <a:buNone/>
            </a:pPr>
            <a:endParaRPr/>
          </a:p>
          <a:p>
            <a:pPr marL="0" lvl="0" indent="0" algn="l" rtl="0">
              <a:spcBef>
                <a:spcPts val="0"/>
              </a:spcBef>
              <a:spcAft>
                <a:spcPts val="0"/>
              </a:spcAft>
              <a:buNone/>
            </a:pPr>
            <a:r>
              <a:rPr lang="en-US" b="1"/>
              <a:t>Source</a:t>
            </a:r>
            <a:r>
              <a:rPr lang="en-US"/>
              <a:t>: </a:t>
            </a:r>
            <a:r>
              <a:rPr lang="en-US" u="sng">
                <a:solidFill>
                  <a:schemeClr val="hlink"/>
                </a:solidFill>
                <a:hlinkClick r:id="rId3"/>
              </a:rPr>
              <a:t>https://www.climaterealityproject.org/blog/five-sustainable-cities-making-difference-planet</a:t>
            </a:r>
            <a:endParaRPr/>
          </a:p>
          <a:p>
            <a:pPr marL="0" lvl="0" indent="0" algn="l" rtl="0">
              <a:spcBef>
                <a:spcPts val="0"/>
              </a:spcBef>
              <a:spcAft>
                <a:spcPts val="0"/>
              </a:spcAft>
              <a:buNone/>
            </a:pPr>
            <a:r>
              <a:rPr lang="en-US"/>
              <a:t>This article has information about cities that are making efforts to be more sustainable. </a:t>
            </a:r>
            <a:endParaRPr/>
          </a:p>
          <a:p>
            <a:pPr marL="0" lvl="0" indent="0" algn="l" rtl="0">
              <a:spcBef>
                <a:spcPts val="0"/>
              </a:spcBef>
              <a:spcAft>
                <a:spcPts val="0"/>
              </a:spcAft>
              <a:buNone/>
            </a:pPr>
            <a:endParaRPr/>
          </a:p>
        </p:txBody>
      </p:sp>
      <p:sp>
        <p:nvSpPr>
          <p:cNvPr id="333" name="Google Shape;33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a:t>
            </a:r>
            <a:r>
              <a:rPr lang="en-US"/>
              <a:t>: Allow time for students to write what R word would be a good addition then allow some time to share. </a:t>
            </a:r>
            <a:endParaRPr/>
          </a:p>
          <a:p>
            <a:pPr marL="0" lvl="0" indent="0" algn="l" rtl="0">
              <a:spcBef>
                <a:spcPts val="0"/>
              </a:spcBef>
              <a:spcAft>
                <a:spcPts val="0"/>
              </a:spcAft>
              <a:buNone/>
            </a:pPr>
            <a:r>
              <a:rPr lang="en-US"/>
              <a:t>Some examples of other R words: </a:t>
            </a:r>
            <a:endParaRPr/>
          </a:p>
          <a:p>
            <a:pPr marL="171450" lvl="0" indent="-171450" algn="l" rtl="0">
              <a:spcBef>
                <a:spcPts val="0"/>
              </a:spcBef>
              <a:spcAft>
                <a:spcPts val="0"/>
              </a:spcAft>
              <a:buClr>
                <a:schemeClr val="dk1"/>
              </a:buClr>
              <a:buSzPts val="1200"/>
              <a:buFont typeface="Calibri"/>
              <a:buChar char="-"/>
            </a:pPr>
            <a:r>
              <a:rPr lang="en-US"/>
              <a:t>Refuse: to chose not to buy or do without – like plastic bags at the grocery store, do you need that bag or can you carry the few items </a:t>
            </a:r>
            <a:endParaRPr/>
          </a:p>
          <a:p>
            <a:pPr marL="171450" lvl="0" indent="-171450" algn="l" rtl="0">
              <a:spcBef>
                <a:spcPts val="0"/>
              </a:spcBef>
              <a:spcAft>
                <a:spcPts val="0"/>
              </a:spcAft>
              <a:buClr>
                <a:schemeClr val="dk1"/>
              </a:buClr>
              <a:buSzPts val="1200"/>
              <a:buFont typeface="Calibri"/>
              <a:buChar char="-"/>
            </a:pPr>
            <a:r>
              <a:rPr lang="en-US"/>
              <a:t>Respect: to treat with consideration – the natural world around you and how your actions impact the other species that live on our planet.</a:t>
            </a:r>
            <a:endParaRPr/>
          </a:p>
          <a:p>
            <a:pPr marL="171450" lvl="0" indent="-171450" algn="l" rtl="0">
              <a:spcBef>
                <a:spcPts val="0"/>
              </a:spcBef>
              <a:spcAft>
                <a:spcPts val="0"/>
              </a:spcAft>
              <a:buClr>
                <a:schemeClr val="dk1"/>
              </a:buClr>
              <a:buSzPts val="1200"/>
              <a:buFont typeface="Calibri"/>
              <a:buChar char="-"/>
            </a:pPr>
            <a:r>
              <a:rPr lang="en-US"/>
              <a:t>Repair: instead of going out and buying something new because it broke, find a way to fix it!</a:t>
            </a:r>
            <a:endParaRPr/>
          </a:p>
          <a:p>
            <a:pPr marL="171450" lvl="0" indent="-171450" algn="l" rtl="0">
              <a:spcBef>
                <a:spcPts val="0"/>
              </a:spcBef>
              <a:spcAft>
                <a:spcPts val="0"/>
              </a:spcAft>
              <a:buClr>
                <a:schemeClr val="dk1"/>
              </a:buClr>
              <a:buSzPts val="1200"/>
              <a:buFont typeface="Calibri"/>
              <a:buChar char="-"/>
            </a:pPr>
            <a:r>
              <a:rPr lang="en-US"/>
              <a:t>Replace: change wasteful habits like drinking a pop out of plastic to drinking pop out of a metal can since metal can be recycled more easily.</a:t>
            </a:r>
            <a:endParaRPr/>
          </a:p>
          <a:p>
            <a:pPr marL="171450" marR="0" lvl="0" indent="-171450" algn="l" rtl="0">
              <a:lnSpc>
                <a:spcPct val="100000"/>
              </a:lnSpc>
              <a:spcBef>
                <a:spcPts val="0"/>
              </a:spcBef>
              <a:spcAft>
                <a:spcPts val="0"/>
              </a:spcAft>
              <a:buClr>
                <a:schemeClr val="dk1"/>
              </a:buClr>
              <a:buSzPts val="1200"/>
              <a:buFont typeface="Calibri"/>
              <a:buChar char="-"/>
            </a:pPr>
            <a:r>
              <a:rPr lang="en-US"/>
              <a:t>Rethink: thinking about your actions and how they impact the planet, if you think first then act like making sure your trash ends up in the trashcan and not on the ground</a:t>
            </a:r>
            <a:endParaRPr/>
          </a:p>
          <a:p>
            <a:pPr marL="0" lvl="0" indent="0" algn="l" rtl="0">
              <a:spcBef>
                <a:spcPts val="0"/>
              </a:spcBef>
              <a:spcAft>
                <a:spcPts val="0"/>
              </a:spcAft>
              <a:buNone/>
            </a:pPr>
            <a:endParaRPr/>
          </a:p>
        </p:txBody>
      </p:sp>
      <p:sp>
        <p:nvSpPr>
          <p:cNvPr id="343" name="Google Shape;34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a:t>
            </a:r>
            <a:r>
              <a:rPr lang="en-US"/>
              <a:t>: Have students pair up to interpret what the graph is showing them. After allowing them time to discuss ask students to share what percentage of water on Earth is fresh water. Answer: 2.5% Then ask students if the graph shows how much water is clean and accessible for humans to drink. Breakdown 1.2% from third bar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b="1"/>
              <a:t>Source</a:t>
            </a:r>
            <a:r>
              <a:rPr lang="en-US"/>
              <a:t>: </a:t>
            </a:r>
            <a:r>
              <a:rPr lang="en-US" u="sng">
                <a:solidFill>
                  <a:schemeClr val="hlink"/>
                </a:solidFill>
                <a:hlinkClick r:id="rId3"/>
              </a:rPr>
              <a:t>https://www.usgs.gov/special-topic/water-science-school/science/where-earths-water?qt-science_center_objects=0#qt-science_center_objects</a:t>
            </a:r>
            <a:endParaRPr/>
          </a:p>
          <a:p>
            <a:pPr marL="228600" lvl="0" indent="-152400" algn="l" rtl="0">
              <a:spcBef>
                <a:spcPts val="0"/>
              </a:spcBef>
              <a:spcAft>
                <a:spcPts val="0"/>
              </a:spcAft>
              <a:buClr>
                <a:schemeClr val="dk1"/>
              </a:buClr>
              <a:buSzPts val="1200"/>
              <a:buFont typeface="Calibri"/>
              <a:buNone/>
            </a:pPr>
            <a:endParaRPr/>
          </a:p>
        </p:txBody>
      </p:sp>
      <p:sp>
        <p:nvSpPr>
          <p:cNvPr id="358" name="Google Shape;35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a:t>
            </a:r>
            <a:r>
              <a:rPr lang="en-US" b="0"/>
              <a:t> After students have had time talk with a partner about how to reduce material usage in the classroom allow time for students to share. You can write these down and post them to encourage students to practice them daily. Be certain to discuss how students can reduce the amount of paper they use by using scrap paper.</a:t>
            </a:r>
            <a:endParaRPr/>
          </a:p>
          <a:p>
            <a:pPr marL="0" lvl="0" indent="0" algn="l" rtl="0">
              <a:spcBef>
                <a:spcPts val="0"/>
              </a:spcBef>
              <a:spcAft>
                <a:spcPts val="0"/>
              </a:spcAft>
              <a:buNone/>
            </a:pPr>
            <a:r>
              <a:rPr lang="en-US" b="1"/>
              <a:t>Image Source:</a:t>
            </a:r>
            <a:r>
              <a:rPr lang="en-US" b="0"/>
              <a:t> </a:t>
            </a:r>
            <a:r>
              <a:rPr lang="en-US" u="sng">
                <a:solidFill>
                  <a:schemeClr val="hlink"/>
                </a:solidFill>
                <a:hlinkClick r:id="rId3"/>
              </a:rPr>
              <a:t>https://www.rappler.com/science-nature/environment/203979-plastic-battle-single-use-bottles-refilling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*Article about ditching single use plastics and switching to refillable containers</a:t>
            </a: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a:t>
            </a:r>
            <a:r>
              <a:rPr lang="en-US" b="0"/>
              <a:t> After students have had time to write down a few ways to reuse materials in the classroom allow time for students to share. You can write these down and post them to encourage students to practice them daily. Be certain to discuss how to reuse paper by using the backside after filling up the front, also inform students they can reuse water bottles by filling them up with juice or water.</a:t>
            </a:r>
            <a:endParaRPr/>
          </a:p>
          <a:p>
            <a:pPr marL="0" lvl="0" indent="0" algn="l" rtl="0">
              <a:spcBef>
                <a:spcPts val="0"/>
              </a:spcBef>
              <a:spcAft>
                <a:spcPts val="0"/>
              </a:spcAft>
              <a:buNone/>
            </a:pPr>
            <a:r>
              <a:rPr lang="en-US" b="1"/>
              <a:t>Source: </a:t>
            </a:r>
            <a:r>
              <a:rPr lang="en-US" u="sng">
                <a:solidFill>
                  <a:schemeClr val="hlink"/>
                </a:solidFill>
                <a:hlinkClick r:id="rId3"/>
              </a:rPr>
              <a:t>https://www.epa.gov/recycle/reducing-and-reusing-basics</a:t>
            </a:r>
            <a:endParaRPr/>
          </a:p>
          <a:p>
            <a:pPr marL="0" lvl="0" indent="0" algn="l" rtl="0">
              <a:spcBef>
                <a:spcPts val="0"/>
              </a:spcBef>
              <a:spcAft>
                <a:spcPts val="0"/>
              </a:spcAft>
              <a:buNone/>
            </a:pPr>
            <a:r>
              <a:rPr lang="en-US"/>
              <a:t>*Article about the benefits of reusing. Also has examples listed.</a:t>
            </a:r>
            <a:endParaRPr/>
          </a:p>
        </p:txBody>
      </p:sp>
      <p:sp>
        <p:nvSpPr>
          <p:cNvPr id="148" name="Google Shape;14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a:t>
            </a:r>
            <a:r>
              <a:rPr lang="en-US" b="0"/>
              <a:t> After students have had time talk with a partner about how to reduce material usage in the classroom allow time for students to share. You can write these down and post them to encourage students to practice them daily. Be certain to discuss how students can reduce the amount of paper they use by using scrap paper.</a:t>
            </a:r>
            <a:endParaRPr/>
          </a:p>
          <a:p>
            <a:pPr marL="0" lvl="0" indent="0" algn="l" rtl="0">
              <a:spcBef>
                <a:spcPts val="0"/>
              </a:spcBef>
              <a:spcAft>
                <a:spcPts val="0"/>
              </a:spcAft>
              <a:buNone/>
            </a:pPr>
            <a:r>
              <a:rPr lang="en-US" b="1"/>
              <a:t>Image Source:</a:t>
            </a:r>
            <a:r>
              <a:rPr lang="en-US" b="0"/>
              <a:t> </a:t>
            </a:r>
            <a:r>
              <a:rPr lang="en-US" u="sng">
                <a:solidFill>
                  <a:schemeClr val="hlink"/>
                </a:solidFill>
                <a:hlinkClick r:id="rId3"/>
              </a:rPr>
              <a:t>https://www.rappler.com/science-nature/environment/203979-plastic-battle-single-use-bottles-refilling</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*Article about ditching single use plastics and switching to refillable containers.</a:t>
            </a:r>
            <a:endParaRPr sz="1200">
              <a:solidFill>
                <a:schemeClr val="dk1"/>
              </a:solidFill>
              <a:latin typeface="Calibri"/>
              <a:ea typeface="Calibri"/>
              <a:cs typeface="Calibri"/>
              <a:sym typeface="Calibri"/>
            </a:endParaRPr>
          </a:p>
        </p:txBody>
      </p:sp>
      <p:sp>
        <p:nvSpPr>
          <p:cNvPr id="157" name="Google Shape;1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 </a:t>
            </a:r>
            <a:r>
              <a:rPr lang="en-US" b="0"/>
              <a:t>Encourage students to discuss what problems might occur when implementing this type of waste disposal system; like pests, improper use of bins, etc.</a:t>
            </a:r>
            <a:endParaRPr/>
          </a:p>
          <a:p>
            <a:pPr marL="0" lvl="0" indent="0" algn="l" rtl="0">
              <a:spcBef>
                <a:spcPts val="0"/>
              </a:spcBef>
              <a:spcAft>
                <a:spcPts val="0"/>
              </a:spcAft>
              <a:buNone/>
            </a:pPr>
            <a:r>
              <a:rPr lang="en-US"/>
              <a:t>.</a:t>
            </a:r>
            <a:endParaRPr/>
          </a:p>
        </p:txBody>
      </p:sp>
      <p:sp>
        <p:nvSpPr>
          <p:cNvPr id="172" name="Google Shape;17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a:t>
            </a:r>
            <a:r>
              <a:rPr lang="en-US"/>
              <a:t>: Have students make a prediction about what will happen over time things like a banana or a piece of plastic. Having students compare between the two especially to discuss that a banana will decompose over time while plastics break into smaller and smaller pieces becoming micro-plastics. </a:t>
            </a:r>
            <a:endParaRPr/>
          </a:p>
          <a:p>
            <a:pPr marL="0" lvl="0" indent="0" algn="l" rtl="0">
              <a:spcBef>
                <a:spcPts val="0"/>
              </a:spcBef>
              <a:spcAft>
                <a:spcPts val="0"/>
              </a:spcAft>
              <a:buNone/>
            </a:pPr>
            <a:endParaRPr/>
          </a:p>
          <a:p>
            <a:pPr marL="0" lvl="0" indent="0" algn="l" rtl="0">
              <a:spcBef>
                <a:spcPts val="0"/>
              </a:spcBef>
              <a:spcAft>
                <a:spcPts val="0"/>
              </a:spcAft>
              <a:buNone/>
            </a:pPr>
            <a:r>
              <a:rPr lang="en-US"/>
              <a:t>Want to learn more? </a:t>
            </a:r>
            <a:r>
              <a:rPr lang="en-US" u="sng">
                <a:solidFill>
                  <a:schemeClr val="hlink"/>
                </a:solidFill>
                <a:hlinkClick r:id="rId3"/>
              </a:rPr>
              <a:t>https://www.youtube.com/watch?v=BWGBc53v98E</a:t>
            </a:r>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Directions:</a:t>
            </a:r>
            <a:r>
              <a:rPr lang="en-US" b="0"/>
              <a:t> Click on the image and it will direct you to a short video about the Material Recovery Facility sorting process. Then allow time for students to write down the various scientific or engineering concepts required to build the Materials Recovery Facility. Like density, air pressure, force interactions, speed, gravity, and magnets.</a:t>
            </a:r>
            <a:endParaRPr/>
          </a:p>
          <a:p>
            <a:pPr marL="0" lvl="0" indent="0" algn="l" rtl="0">
              <a:spcBef>
                <a:spcPts val="0"/>
              </a:spcBef>
              <a:spcAft>
                <a:spcPts val="0"/>
              </a:spcAft>
              <a:buNone/>
            </a:pPr>
            <a:endParaRPr/>
          </a:p>
          <a:p>
            <a:pPr marL="0" lvl="0" indent="0" algn="l" rtl="0">
              <a:spcBef>
                <a:spcPts val="0"/>
              </a:spcBef>
              <a:spcAft>
                <a:spcPts val="0"/>
              </a:spcAft>
              <a:buNone/>
            </a:pPr>
            <a:r>
              <a:rPr lang="en-US" b="1"/>
              <a:t>Here is the link: </a:t>
            </a:r>
            <a:r>
              <a:rPr lang="en-US" u="sng">
                <a:solidFill>
                  <a:schemeClr val="hlink"/>
                </a:solidFill>
                <a:hlinkClick r:id="rId3"/>
              </a:rPr>
              <a:t>https://www.teachertube.com/videos/62098</a:t>
            </a:r>
            <a:endParaRPr/>
          </a:p>
          <a:p>
            <a:pPr marL="0" lvl="0" indent="0" algn="l" rtl="0">
              <a:spcBef>
                <a:spcPts val="0"/>
              </a:spcBef>
              <a:spcAft>
                <a:spcPts val="0"/>
              </a:spcAft>
              <a:buNone/>
            </a:pPr>
            <a:r>
              <a:rPr lang="en-US"/>
              <a:t>Here is another link to another video: </a:t>
            </a:r>
            <a:r>
              <a:rPr lang="en-US" u="sng">
                <a:solidFill>
                  <a:schemeClr val="hlink"/>
                </a:solidFill>
                <a:hlinkClick r:id="rId4"/>
              </a:rPr>
              <a:t>https://www.youtube.com/watch?v=M5nmNKVNCBw</a:t>
            </a:r>
            <a:endParaRPr/>
          </a:p>
        </p:txBody>
      </p:sp>
      <p:sp>
        <p:nvSpPr>
          <p:cNvPr id="200" name="Google Shape;20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Directions: </a:t>
            </a:r>
            <a:r>
              <a:rPr lang="en-US" b="0"/>
              <a:t>Allow time for students to share their story with a neighbor and solve together. </a:t>
            </a:r>
            <a:endParaRPr/>
          </a:p>
          <a:p>
            <a:pPr marL="0" lvl="0" indent="0" algn="l" rtl="0">
              <a:spcBef>
                <a:spcPts val="0"/>
              </a:spcBef>
              <a:spcAft>
                <a:spcPts val="0"/>
              </a:spcAft>
              <a:buNone/>
            </a:pPr>
            <a:r>
              <a:rPr lang="en-US" b="0"/>
              <a:t>-Example: </a:t>
            </a:r>
            <a:r>
              <a:rPr lang="en-US"/>
              <a:t>How much oil could be saved if the United States stopped using plastic water bottles for 5 years? What about 10 years?</a:t>
            </a:r>
            <a:endParaRPr/>
          </a:p>
          <a:p>
            <a:pPr marL="0" lvl="0" indent="0" algn="l" rtl="0">
              <a:spcBef>
                <a:spcPts val="0"/>
              </a:spcBef>
              <a:spcAft>
                <a:spcPts val="0"/>
              </a:spcAft>
              <a:buNone/>
            </a:pPr>
            <a:r>
              <a:rPr lang="en-US" b="1"/>
              <a:t>Source: </a:t>
            </a:r>
            <a:r>
              <a:rPr lang="en-US" b="0"/>
              <a:t>National Geographic Kids Article, </a:t>
            </a:r>
            <a:r>
              <a:rPr lang="en-US" b="0" i="1"/>
              <a:t>Drinking Water: Bottled or From the Tap?</a:t>
            </a:r>
            <a:r>
              <a:rPr lang="en-US" b="1" i="1"/>
              <a:t> </a:t>
            </a:r>
            <a:r>
              <a:rPr lang="en-US" b="0"/>
              <a:t>http://kids.nationalgeographic.com/kids/stories/spacescience/water-bottle-pollution/</a:t>
            </a:r>
            <a:endParaRPr b="0"/>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2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2"/>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2"/>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
        <p:nvSpPr>
          <p:cNvPr id="28" name="Google Shape;28;p2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3"/>
        <p:cNvGrpSpPr/>
        <p:nvPr/>
      </p:nvGrpSpPr>
      <p:grpSpPr>
        <a:xfrm>
          <a:off x="0" y="0"/>
          <a:ext cx="0" cy="0"/>
          <a:chOff x="0" y="0"/>
          <a:chExt cx="0" cy="0"/>
        </a:xfrm>
      </p:grpSpPr>
      <p:sp>
        <p:nvSpPr>
          <p:cNvPr id="34" name="Google Shape;34;p24"/>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4"/>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4"/>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24"/>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9" name="Google Shape;39;p24"/>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
        <p:cNvGrpSpPr/>
        <p:nvPr/>
      </p:nvGrpSpPr>
      <p:grpSpPr>
        <a:xfrm>
          <a:off x="0" y="0"/>
          <a:ext cx="0" cy="0"/>
          <a:chOff x="0" y="0"/>
          <a:chExt cx="0" cy="0"/>
        </a:xfrm>
      </p:grpSpPr>
      <p:sp>
        <p:nvSpPr>
          <p:cNvPr id="49" name="Google Shape;49;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3" name="Google Shape;53;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2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27"/>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8"/>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28"/>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28"/>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28"/>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3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0"/>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0"/>
          <p:cNvSpPr>
            <a:spLocks noGrp="1"/>
          </p:cNvSpPr>
          <p:nvPr>
            <p:ph type="pic" idx="2"/>
          </p:nvPr>
        </p:nvSpPr>
        <p:spPr>
          <a:xfrm>
            <a:off x="15" y="0"/>
            <a:ext cx="12191985" cy="4915076"/>
          </a:xfrm>
          <a:prstGeom prst="rect">
            <a:avLst/>
          </a:prstGeom>
          <a:solidFill>
            <a:srgbClr val="D2CDB0"/>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30"/>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hyperlink" Target="mailto:info@greenlivingscienc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hyperlink" Target="https://www.teachertube.com/videos/62098" TargetMode="External"/><Relationship Id="rId7"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youtube.com/watch?v=M5nmNKVNCBw"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1"/>
          <p:cNvSpPr/>
          <p:nvPr/>
        </p:nvSpPr>
        <p:spPr>
          <a:xfrm>
            <a:off x="5275816"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5339824" y="0"/>
            <a:ext cx="6858396"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txBox="1">
            <a:spLocks noGrp="1"/>
          </p:cNvSpPr>
          <p:nvPr>
            <p:ph type="ctrTitle"/>
          </p:nvPr>
        </p:nvSpPr>
        <p:spPr>
          <a:xfrm>
            <a:off x="5791400" y="777300"/>
            <a:ext cx="6068700" cy="3566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FFFFFF"/>
              </a:buClr>
              <a:buSzPct val="100000"/>
              <a:buFont typeface="Times New Roman"/>
              <a:buNone/>
            </a:pPr>
            <a:r>
              <a:rPr lang="en-US" b="1">
                <a:solidFill>
                  <a:srgbClr val="FFFFFF"/>
                </a:solidFill>
                <a:latin typeface="Times New Roman"/>
                <a:ea typeface="Times New Roman"/>
                <a:cs typeface="Times New Roman"/>
                <a:sym typeface="Times New Roman"/>
              </a:rPr>
              <a:t>BE A </a:t>
            </a:r>
            <a:endParaRPr b="1">
              <a:solidFill>
                <a:srgbClr val="FFFFFF"/>
              </a:solidFill>
              <a:latin typeface="Times New Roman"/>
              <a:ea typeface="Times New Roman"/>
              <a:cs typeface="Times New Roman"/>
              <a:sym typeface="Times New Roman"/>
            </a:endParaRPr>
          </a:p>
          <a:p>
            <a:pPr marL="0" lvl="0" indent="0" algn="l" rtl="0">
              <a:lnSpc>
                <a:spcPct val="85000"/>
              </a:lnSpc>
              <a:spcBef>
                <a:spcPts val="0"/>
              </a:spcBef>
              <a:spcAft>
                <a:spcPts val="0"/>
              </a:spcAft>
              <a:buClr>
                <a:srgbClr val="FFFFFF"/>
              </a:buClr>
              <a:buSzPct val="100000"/>
              <a:buFont typeface="Times New Roman"/>
              <a:buNone/>
            </a:pPr>
            <a:r>
              <a:rPr lang="en-US" b="1">
                <a:solidFill>
                  <a:srgbClr val="FFFFFF"/>
                </a:solidFill>
                <a:latin typeface="Times New Roman"/>
                <a:ea typeface="Times New Roman"/>
                <a:cs typeface="Times New Roman"/>
                <a:sym typeface="Times New Roman"/>
              </a:rPr>
              <a:t>PLANET </a:t>
            </a:r>
            <a:endParaRPr b="1">
              <a:solidFill>
                <a:srgbClr val="FFFFFF"/>
              </a:solidFill>
              <a:latin typeface="Times New Roman"/>
              <a:ea typeface="Times New Roman"/>
              <a:cs typeface="Times New Roman"/>
              <a:sym typeface="Times New Roman"/>
            </a:endParaRPr>
          </a:p>
          <a:p>
            <a:pPr marL="0" lvl="0" indent="0" algn="l" rtl="0">
              <a:lnSpc>
                <a:spcPct val="85000"/>
              </a:lnSpc>
              <a:spcBef>
                <a:spcPts val="0"/>
              </a:spcBef>
              <a:spcAft>
                <a:spcPts val="0"/>
              </a:spcAft>
              <a:buClr>
                <a:srgbClr val="FFFFFF"/>
              </a:buClr>
              <a:buSzPct val="100000"/>
              <a:buFont typeface="Times New Roman"/>
              <a:buNone/>
            </a:pPr>
            <a:r>
              <a:rPr lang="en-US" b="1">
                <a:solidFill>
                  <a:srgbClr val="FFFFFF"/>
                </a:solidFill>
                <a:latin typeface="Times New Roman"/>
                <a:ea typeface="Times New Roman"/>
                <a:cs typeface="Times New Roman"/>
                <a:sym typeface="Times New Roman"/>
              </a:rPr>
              <a:t>PROTECTOR</a:t>
            </a:r>
            <a:endParaRPr b="1">
              <a:solidFill>
                <a:srgbClr val="FFFFFF"/>
              </a:solidFill>
              <a:latin typeface="Times New Roman"/>
              <a:ea typeface="Times New Roman"/>
              <a:cs typeface="Times New Roman"/>
              <a:sym typeface="Times New Roman"/>
            </a:endParaRPr>
          </a:p>
        </p:txBody>
      </p:sp>
      <p:sp>
        <p:nvSpPr>
          <p:cNvPr id="109" name="Google Shape;109;p1"/>
          <p:cNvSpPr txBox="1">
            <a:spLocks noGrp="1"/>
          </p:cNvSpPr>
          <p:nvPr>
            <p:ph type="subTitle" idx="1"/>
          </p:nvPr>
        </p:nvSpPr>
        <p:spPr>
          <a:xfrm>
            <a:off x="5961343" y="4455620"/>
            <a:ext cx="5542399"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b="1"/>
              <a:t>ENVIRONMENTAL EDUCATION </a:t>
            </a:r>
            <a:endParaRPr b="1"/>
          </a:p>
          <a:p>
            <a:pPr marL="0" lvl="0" indent="0" algn="l" rtl="0">
              <a:lnSpc>
                <a:spcPct val="90000"/>
              </a:lnSpc>
              <a:spcBef>
                <a:spcPts val="0"/>
              </a:spcBef>
              <a:spcAft>
                <a:spcPts val="0"/>
              </a:spcAft>
              <a:buSzPts val="2400"/>
              <a:buNone/>
            </a:pPr>
            <a:r>
              <a:rPr lang="en-US" b="1"/>
              <a:t>ACTIVITIES - 6</a:t>
            </a:r>
            <a:r>
              <a:rPr lang="en-US" b="1" baseline="30000"/>
              <a:t>TH</a:t>
            </a:r>
            <a:r>
              <a:rPr lang="en-US" b="1"/>
              <a:t> to 8</a:t>
            </a:r>
            <a:r>
              <a:rPr lang="en-US" b="1" baseline="30000"/>
              <a:t>TH</a:t>
            </a:r>
            <a:r>
              <a:rPr lang="en-US" b="1"/>
              <a:t> </a:t>
            </a:r>
            <a:endParaRPr/>
          </a:p>
        </p:txBody>
      </p:sp>
      <p:pic>
        <p:nvPicPr>
          <p:cNvPr id="110" name="Google Shape;110;p1" descr="Green Living Science-final.1.pdf"/>
          <p:cNvPicPr preferRelativeResize="0"/>
          <p:nvPr/>
        </p:nvPicPr>
        <p:blipFill rotWithShape="1">
          <a:blip r:embed="rId3">
            <a:alphaModFix/>
          </a:blip>
          <a:srcRect b="13416"/>
          <a:stretch/>
        </p:blipFill>
        <p:spPr>
          <a:xfrm>
            <a:off x="0" y="0"/>
            <a:ext cx="1598537" cy="903100"/>
          </a:xfrm>
          <a:prstGeom prst="rect">
            <a:avLst/>
          </a:prstGeom>
          <a:noFill/>
          <a:ln>
            <a:noFill/>
          </a:ln>
        </p:spPr>
      </p:pic>
      <p:cxnSp>
        <p:nvCxnSpPr>
          <p:cNvPr id="111" name="Google Shape;111;p1"/>
          <p:cNvCxnSpPr/>
          <p:nvPr/>
        </p:nvCxnSpPr>
        <p:spPr>
          <a:xfrm>
            <a:off x="5961343" y="4343400"/>
            <a:ext cx="5202616" cy="0"/>
          </a:xfrm>
          <a:prstGeom prst="straightConnector1">
            <a:avLst/>
          </a:prstGeom>
          <a:noFill/>
          <a:ln w="9525" cap="flat" cmpd="sng">
            <a:solidFill>
              <a:schemeClr val="lt1">
                <a:alpha val="89803"/>
              </a:schemeClr>
            </a:solidFill>
            <a:prstDash val="solid"/>
            <a:round/>
            <a:headEnd type="none" w="sm" len="sm"/>
            <a:tailEnd type="none" w="sm" len="sm"/>
          </a:ln>
        </p:spPr>
      </p:cxnSp>
      <p:pic>
        <p:nvPicPr>
          <p:cNvPr id="112" name="Google Shape;112;p1" descr="A picture containing drawing&#10;&#10;Description automatically generated"/>
          <p:cNvPicPr preferRelativeResize="0"/>
          <p:nvPr/>
        </p:nvPicPr>
        <p:blipFill rotWithShape="1">
          <a:blip r:embed="rId4">
            <a:alphaModFix/>
          </a:blip>
          <a:srcRect/>
          <a:stretch/>
        </p:blipFill>
        <p:spPr>
          <a:xfrm>
            <a:off x="512938" y="1524000"/>
            <a:ext cx="4074620" cy="40746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p:nvPr/>
        </p:nvSpPr>
        <p:spPr>
          <a:xfrm>
            <a:off x="329183" y="1761990"/>
            <a:ext cx="3777303" cy="561726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4800"/>
              <a:buFont typeface="Calibri"/>
              <a:buNone/>
            </a:pPr>
            <a:r>
              <a:rPr lang="en-US" sz="4800" b="1" i="0" u="sng" strike="noStrike" cap="none">
                <a:solidFill>
                  <a:schemeClr val="lt1"/>
                </a:solidFill>
                <a:latin typeface="Calibri"/>
                <a:ea typeface="Calibri"/>
                <a:cs typeface="Calibri"/>
                <a:sym typeface="Calibri"/>
              </a:rPr>
              <a:t>Turn &amp; Talk: </a:t>
            </a:r>
            <a:endParaRPr sz="3600" b="0" i="0" u="none" strike="noStrike" cap="none">
              <a:solidFill>
                <a:schemeClr val="lt1"/>
              </a:solidFill>
              <a:latin typeface="Calibri"/>
              <a:ea typeface="Calibri"/>
              <a:cs typeface="Calibri"/>
              <a:sym typeface="Calibri"/>
            </a:endParaRPr>
          </a:p>
          <a:p>
            <a:pPr marL="91440" marR="0" lvl="0" indent="-254000" algn="l" rtl="0">
              <a:lnSpc>
                <a:spcPct val="90000"/>
              </a:lnSpc>
              <a:spcBef>
                <a:spcPts val="1400"/>
              </a:spcBef>
              <a:spcAft>
                <a:spcPts val="0"/>
              </a:spcAft>
              <a:buClr>
                <a:schemeClr val="accent1"/>
              </a:buClr>
              <a:buSzPts val="4000"/>
              <a:buFont typeface="Calibri"/>
              <a:buChar char=" "/>
            </a:pPr>
            <a:r>
              <a:rPr lang="en-US" sz="4000" b="0" i="0" u="none" strike="noStrike" cap="none">
                <a:solidFill>
                  <a:schemeClr val="lt1"/>
                </a:solidFill>
                <a:latin typeface="Calibri"/>
                <a:ea typeface="Calibri"/>
                <a:cs typeface="Calibri"/>
                <a:sym typeface="Calibri"/>
              </a:rPr>
              <a:t>What do you think the dots are showing on the map?</a:t>
            </a:r>
            <a:endParaRPr sz="3600" b="0" i="0" u="none" strike="noStrike" cap="none">
              <a:solidFill>
                <a:schemeClr val="lt1"/>
              </a:solidFill>
              <a:latin typeface="Calibri"/>
              <a:ea typeface="Calibri"/>
              <a:cs typeface="Calibri"/>
              <a:sym typeface="Calibri"/>
            </a:endParaRPr>
          </a:p>
        </p:txBody>
      </p:sp>
      <p:pic>
        <p:nvPicPr>
          <p:cNvPr id="227" name="Google Shape;227;p10"/>
          <p:cNvPicPr preferRelativeResize="0"/>
          <p:nvPr/>
        </p:nvPicPr>
        <p:blipFill rotWithShape="1">
          <a:blip r:embed="rId3">
            <a:alphaModFix/>
          </a:blip>
          <a:srcRect l="1354" t="11678"/>
          <a:stretch/>
        </p:blipFill>
        <p:spPr>
          <a:xfrm>
            <a:off x="4106486" y="0"/>
            <a:ext cx="8085513"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7"/>
                                        </p:tgtEl>
                                      </p:cBhvr>
                                    </p:animEffect>
                                    <p:set>
                                      <p:cBhvr>
                                        <p:cTn id="12"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5" name="Google Shape;235;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36" name="Google Shape;236;p11"/>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37" name="Google Shape;237;p11"/>
          <p:cNvCxnSpPr/>
          <p:nvPr/>
        </p:nvCxnSpPr>
        <p:spPr>
          <a:xfrm>
            <a:off x="5447071" y="4343400"/>
            <a:ext cx="5636107" cy="0"/>
          </a:xfrm>
          <a:prstGeom prst="straightConnector1">
            <a:avLst/>
          </a:prstGeom>
          <a:noFill/>
          <a:ln w="9525" cap="flat" cmpd="sng">
            <a:solidFill>
              <a:schemeClr val="dk2">
                <a:alpha val="89803"/>
              </a:schemeClr>
            </a:solidFill>
            <a:prstDash val="solid"/>
            <a:round/>
            <a:headEnd type="none" w="sm" len="sm"/>
            <a:tailEnd type="none" w="sm" len="sm"/>
          </a:ln>
        </p:spPr>
      </p:cxnSp>
      <p:sp>
        <p:nvSpPr>
          <p:cNvPr id="238" name="Google Shape;238;p1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11" descr="Green Living Science-final.1.pdf"/>
          <p:cNvPicPr preferRelativeResize="0"/>
          <p:nvPr/>
        </p:nvPicPr>
        <p:blipFill rotWithShape="1">
          <a:blip r:embed="rId3">
            <a:alphaModFix/>
          </a:blip>
          <a:srcRect b="13416"/>
          <a:stretch/>
        </p:blipFill>
        <p:spPr>
          <a:xfrm>
            <a:off x="10987527" y="5658760"/>
            <a:ext cx="1078932" cy="609072"/>
          </a:xfrm>
          <a:prstGeom prst="rect">
            <a:avLst/>
          </a:prstGeom>
          <a:noFill/>
          <a:ln>
            <a:noFill/>
          </a:ln>
        </p:spPr>
      </p:pic>
      <p:pic>
        <p:nvPicPr>
          <p:cNvPr id="241" name="Google Shape;241;p11" descr="A picture containing drawing&#10;&#10;Description automatically generated"/>
          <p:cNvPicPr preferRelativeResize="0"/>
          <p:nvPr/>
        </p:nvPicPr>
        <p:blipFill rotWithShape="1">
          <a:blip r:embed="rId4">
            <a:alphaModFix/>
          </a:blip>
          <a:srcRect/>
          <a:stretch/>
        </p:blipFill>
        <p:spPr>
          <a:xfrm>
            <a:off x="5447071" y="292538"/>
            <a:ext cx="5594572" cy="1490782"/>
          </a:xfrm>
          <a:prstGeom prst="rect">
            <a:avLst/>
          </a:prstGeom>
          <a:noFill/>
          <a:ln>
            <a:noFill/>
          </a:ln>
        </p:spPr>
      </p:pic>
      <p:sp>
        <p:nvSpPr>
          <p:cNvPr id="242" name="Google Shape;242;p11"/>
          <p:cNvSpPr txBox="1"/>
          <p:nvPr/>
        </p:nvSpPr>
        <p:spPr>
          <a:xfrm>
            <a:off x="5399588" y="2075858"/>
            <a:ext cx="6136475"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dk1"/>
                </a:solidFill>
                <a:latin typeface="Calibri"/>
                <a:ea typeface="Calibri"/>
                <a:cs typeface="Calibri"/>
                <a:sym typeface="Calibri"/>
              </a:rPr>
              <a:t>The average person makes over 4 pounds of trash every day. </a:t>
            </a:r>
            <a:endParaRPr/>
          </a:p>
          <a:p>
            <a:pPr marL="514350" marR="0" lvl="0" indent="-514350" algn="l" rtl="0">
              <a:spcBef>
                <a:spcPts val="0"/>
              </a:spcBef>
              <a:spcAft>
                <a:spcPts val="0"/>
              </a:spcAft>
              <a:buClr>
                <a:schemeClr val="dk1"/>
              </a:buClr>
              <a:buSzPts val="3600"/>
              <a:buFont typeface="Calibri"/>
              <a:buAutoNum type="arabicPeriod"/>
            </a:pPr>
            <a:r>
              <a:rPr lang="en-US" sz="3600">
                <a:solidFill>
                  <a:schemeClr val="dk1"/>
                </a:solidFill>
                <a:latin typeface="Calibri"/>
                <a:ea typeface="Calibri"/>
                <a:cs typeface="Calibri"/>
                <a:sym typeface="Calibri"/>
              </a:rPr>
              <a:t>How much trash does your class create in one week? </a:t>
            </a:r>
            <a:endParaRPr/>
          </a:p>
          <a:p>
            <a:pPr marL="514350" marR="0" lvl="0" indent="-514350" algn="l" rtl="0">
              <a:spcBef>
                <a:spcPts val="0"/>
              </a:spcBef>
              <a:spcAft>
                <a:spcPts val="0"/>
              </a:spcAft>
              <a:buClr>
                <a:schemeClr val="dk1"/>
              </a:buClr>
              <a:buSzPts val="3600"/>
              <a:buFont typeface="Calibri"/>
              <a:buAutoNum type="arabicPeriod"/>
            </a:pPr>
            <a:r>
              <a:rPr lang="en-US" sz="3600">
                <a:solidFill>
                  <a:schemeClr val="dk1"/>
                </a:solidFill>
                <a:latin typeface="Calibri"/>
                <a:ea typeface="Calibri"/>
                <a:cs typeface="Calibri"/>
                <a:sym typeface="Calibri"/>
              </a:rPr>
              <a:t>How much trash does your class create in an average month (30 days)?</a:t>
            </a:r>
            <a:endParaRPr/>
          </a:p>
        </p:txBody>
      </p:sp>
      <p:pic>
        <p:nvPicPr>
          <p:cNvPr id="243" name="Google Shape;243;p11" descr="A close up of a logo&#10;&#10;Description automatically generated"/>
          <p:cNvPicPr preferRelativeResize="0"/>
          <p:nvPr/>
        </p:nvPicPr>
        <p:blipFill rotWithShape="1">
          <a:blip r:embed="rId5">
            <a:alphaModFix/>
          </a:blip>
          <a:srcRect/>
          <a:stretch/>
        </p:blipFill>
        <p:spPr>
          <a:xfrm flipH="1">
            <a:off x="832332" y="902704"/>
            <a:ext cx="3796432" cy="48681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1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1" name="Google Shape;251;p12"/>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252" name="Google Shape;252;p12"/>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txBox="1"/>
          <p:nvPr/>
        </p:nvSpPr>
        <p:spPr>
          <a:xfrm>
            <a:off x="-21448" y="92724"/>
            <a:ext cx="4093717" cy="2103875"/>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None/>
            </a:pPr>
            <a:r>
              <a:rPr lang="en-US" sz="2500" b="1" u="sng">
                <a:solidFill>
                  <a:srgbClr val="FFFFFF"/>
                </a:solidFill>
                <a:latin typeface="Calibri"/>
                <a:ea typeface="Calibri"/>
                <a:cs typeface="Calibri"/>
                <a:sym typeface="Calibri"/>
              </a:rPr>
              <a:t>Turn and Match:</a:t>
            </a:r>
            <a:endParaRPr sz="2500">
              <a:solidFill>
                <a:srgbClr val="FFFFFF"/>
              </a:solidFill>
              <a:latin typeface="Calibri"/>
              <a:ea typeface="Calibri"/>
              <a:cs typeface="Calibri"/>
              <a:sym typeface="Calibri"/>
            </a:endParaRPr>
          </a:p>
          <a:p>
            <a:pPr marL="0" marR="0" lvl="0" indent="0" algn="l" rtl="0">
              <a:lnSpc>
                <a:spcPct val="85000"/>
              </a:lnSpc>
              <a:spcBef>
                <a:spcPts val="600"/>
              </a:spcBef>
              <a:spcAft>
                <a:spcPts val="0"/>
              </a:spcAft>
              <a:buNone/>
            </a:pPr>
            <a:r>
              <a:rPr lang="en-US" sz="2500">
                <a:solidFill>
                  <a:srgbClr val="FFFFFF"/>
                </a:solidFill>
                <a:latin typeface="Calibri"/>
                <a:ea typeface="Calibri"/>
                <a:cs typeface="Calibri"/>
                <a:sym typeface="Calibri"/>
              </a:rPr>
              <a:t>Look at the pie chart and match the waste disposal system with each piece of the chart. </a:t>
            </a:r>
            <a:endParaRPr/>
          </a:p>
        </p:txBody>
      </p:sp>
      <p:sp>
        <p:nvSpPr>
          <p:cNvPr id="255" name="Google Shape;255;p12"/>
          <p:cNvSpPr txBox="1"/>
          <p:nvPr/>
        </p:nvSpPr>
        <p:spPr>
          <a:xfrm>
            <a:off x="140676" y="2653799"/>
            <a:ext cx="3846121" cy="3993185"/>
          </a:xfrm>
          <a:prstGeom prst="rect">
            <a:avLst/>
          </a:prstGeom>
          <a:noFill/>
          <a:ln>
            <a:noFill/>
          </a:ln>
        </p:spPr>
        <p:txBody>
          <a:bodyPr spcFirstLastPara="1" wrap="square" lIns="0" tIns="45700" rIns="0" bIns="45700" anchor="t" anchorCtr="0">
            <a:normAutofit/>
          </a:bodyPr>
          <a:lstStyle/>
          <a:p>
            <a:pPr marL="457200" marR="0" lvl="0" indent="-457200" algn="l" rtl="0">
              <a:lnSpc>
                <a:spcPct val="90000"/>
              </a:lnSpc>
              <a:spcBef>
                <a:spcPts val="0"/>
              </a:spcBef>
              <a:spcAft>
                <a:spcPts val="0"/>
              </a:spcAft>
              <a:buNone/>
            </a:pPr>
            <a:r>
              <a:rPr lang="en-US" sz="1800" b="1" u="sng">
                <a:solidFill>
                  <a:srgbClr val="FFFFFF"/>
                </a:solidFill>
                <a:latin typeface="Calibri"/>
                <a:ea typeface="Calibri"/>
                <a:cs typeface="Calibri"/>
                <a:sym typeface="Calibri"/>
              </a:rPr>
              <a:t>Waste Disposal Systems:</a:t>
            </a:r>
            <a:endParaRPr/>
          </a:p>
          <a:p>
            <a:pPr marL="457200" marR="0" lvl="0" indent="-457200" algn="l" rtl="0">
              <a:lnSpc>
                <a:spcPct val="90000"/>
              </a:lnSpc>
              <a:spcBef>
                <a:spcPts val="600"/>
              </a:spcBef>
              <a:spcAft>
                <a:spcPts val="0"/>
              </a:spcAft>
              <a:buClr>
                <a:schemeClr val="accent1"/>
              </a:buClr>
              <a:buSzPts val="1800"/>
              <a:buFont typeface="Calibri"/>
              <a:buAutoNum type="arabicPeriod"/>
            </a:pPr>
            <a:r>
              <a:rPr lang="en-US" sz="1800" u="sng">
                <a:solidFill>
                  <a:srgbClr val="FFFFFF"/>
                </a:solidFill>
                <a:latin typeface="Calibri"/>
                <a:ea typeface="Calibri"/>
                <a:cs typeface="Calibri"/>
                <a:sym typeface="Calibri"/>
              </a:rPr>
              <a:t>Recycle</a:t>
            </a:r>
            <a:r>
              <a:rPr lang="en-US" sz="1800">
                <a:solidFill>
                  <a:srgbClr val="FFFFFF"/>
                </a:solidFill>
                <a:latin typeface="Calibri"/>
                <a:ea typeface="Calibri"/>
                <a:cs typeface="Calibri"/>
                <a:sym typeface="Calibri"/>
              </a:rPr>
              <a:t>: materials are sent to a facility where they are transformed into new products</a:t>
            </a:r>
            <a:endParaRPr/>
          </a:p>
          <a:p>
            <a:pPr marL="457200" marR="0" lvl="0" indent="-457200" algn="l" rtl="0">
              <a:lnSpc>
                <a:spcPct val="90000"/>
              </a:lnSpc>
              <a:spcBef>
                <a:spcPts val="600"/>
              </a:spcBef>
              <a:spcAft>
                <a:spcPts val="0"/>
              </a:spcAft>
              <a:buClr>
                <a:schemeClr val="accent1"/>
              </a:buClr>
              <a:buSzPts val="1800"/>
              <a:buFont typeface="Calibri"/>
              <a:buAutoNum type="arabicPeriod"/>
            </a:pPr>
            <a:r>
              <a:rPr lang="en-US" sz="1800" u="sng">
                <a:solidFill>
                  <a:srgbClr val="FFFFFF"/>
                </a:solidFill>
                <a:latin typeface="Calibri"/>
                <a:ea typeface="Calibri"/>
                <a:cs typeface="Calibri"/>
                <a:sym typeface="Calibri"/>
              </a:rPr>
              <a:t>Compost</a:t>
            </a:r>
            <a:r>
              <a:rPr lang="en-US" sz="1800">
                <a:solidFill>
                  <a:srgbClr val="FFFFFF"/>
                </a:solidFill>
                <a:latin typeface="Calibri"/>
                <a:ea typeface="Calibri"/>
                <a:cs typeface="Calibri"/>
                <a:sym typeface="Calibri"/>
              </a:rPr>
              <a:t>: organic materials like yard waste and food scraps are sent to a facility where they decompose over time to create plant fertilizer</a:t>
            </a:r>
            <a:endParaRPr/>
          </a:p>
          <a:p>
            <a:pPr marL="457200" marR="0" lvl="0" indent="-457200" algn="l" rtl="0">
              <a:lnSpc>
                <a:spcPct val="90000"/>
              </a:lnSpc>
              <a:spcBef>
                <a:spcPts val="600"/>
              </a:spcBef>
              <a:spcAft>
                <a:spcPts val="0"/>
              </a:spcAft>
              <a:buClr>
                <a:schemeClr val="accent1"/>
              </a:buClr>
              <a:buSzPts val="1800"/>
              <a:buFont typeface="Calibri"/>
              <a:buAutoNum type="arabicPeriod"/>
            </a:pPr>
            <a:r>
              <a:rPr lang="en-US" sz="1800" u="sng">
                <a:solidFill>
                  <a:srgbClr val="FFFFFF"/>
                </a:solidFill>
                <a:latin typeface="Calibri"/>
                <a:ea typeface="Calibri"/>
                <a:cs typeface="Calibri"/>
                <a:sym typeface="Calibri"/>
              </a:rPr>
              <a:t>Landfill</a:t>
            </a:r>
            <a:r>
              <a:rPr lang="en-US" sz="1800">
                <a:solidFill>
                  <a:srgbClr val="FFFFFF"/>
                </a:solidFill>
                <a:latin typeface="Calibri"/>
                <a:ea typeface="Calibri"/>
                <a:cs typeface="Calibri"/>
                <a:sym typeface="Calibri"/>
              </a:rPr>
              <a:t>: waste is sent to a place where it is put into the ground and buried up with soil</a:t>
            </a:r>
            <a:endParaRPr/>
          </a:p>
          <a:p>
            <a:pPr marL="457200" marR="0" lvl="0" indent="-457200" algn="l" rtl="0">
              <a:lnSpc>
                <a:spcPct val="90000"/>
              </a:lnSpc>
              <a:spcBef>
                <a:spcPts val="600"/>
              </a:spcBef>
              <a:spcAft>
                <a:spcPts val="0"/>
              </a:spcAft>
              <a:buClr>
                <a:schemeClr val="accent1"/>
              </a:buClr>
              <a:buSzPts val="1800"/>
              <a:buFont typeface="Calibri"/>
              <a:buAutoNum type="arabicPeriod"/>
            </a:pPr>
            <a:r>
              <a:rPr lang="en-US" sz="1800" u="sng">
                <a:solidFill>
                  <a:srgbClr val="FFFFFF"/>
                </a:solidFill>
                <a:latin typeface="Calibri"/>
                <a:ea typeface="Calibri"/>
                <a:cs typeface="Calibri"/>
                <a:sym typeface="Calibri"/>
              </a:rPr>
              <a:t>Incinerator</a:t>
            </a:r>
            <a:r>
              <a:rPr lang="en-US" sz="1800">
                <a:solidFill>
                  <a:srgbClr val="FFFFFF"/>
                </a:solidFill>
                <a:latin typeface="Calibri"/>
                <a:ea typeface="Calibri"/>
                <a:cs typeface="Calibri"/>
                <a:sym typeface="Calibri"/>
              </a:rPr>
              <a:t>: waste is sent to a facility where is it burned at high temperatures</a:t>
            </a:r>
            <a:endParaRPr/>
          </a:p>
        </p:txBody>
      </p:sp>
      <p:sp>
        <p:nvSpPr>
          <p:cNvPr id="256" name="Google Shape;256;p1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57" name="Google Shape;257;p12"/>
          <p:cNvGraphicFramePr/>
          <p:nvPr/>
        </p:nvGraphicFramePr>
        <p:xfrm>
          <a:off x="4742017" y="640080"/>
          <a:ext cx="6798082" cy="55778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p:nvPr/>
        </p:nvSpPr>
        <p:spPr>
          <a:xfrm>
            <a:off x="382062" y="355866"/>
            <a:ext cx="3616640" cy="3041845"/>
          </a:xfrm>
          <a:prstGeom prst="rect">
            <a:avLst/>
          </a:prstGeom>
          <a:noFill/>
          <a:ln>
            <a:noFill/>
          </a:ln>
        </p:spPr>
        <p:txBody>
          <a:bodyPr spcFirstLastPara="1" wrap="square" lIns="0" tIns="45700" rIns="0" bIns="45700" anchor="t" anchorCtr="0">
            <a:noAutofit/>
          </a:bodyPr>
          <a:lstStyle/>
          <a:p>
            <a:pPr marL="0" marR="0" lvl="1" indent="0" algn="l" rtl="0">
              <a:lnSpc>
                <a:spcPct val="90000"/>
              </a:lnSpc>
              <a:spcBef>
                <a:spcPts val="0"/>
              </a:spcBef>
              <a:spcAft>
                <a:spcPts val="0"/>
              </a:spcAft>
              <a:buClr>
                <a:schemeClr val="accent1"/>
              </a:buClr>
              <a:buSzPts val="4000"/>
              <a:buFont typeface="Calibri"/>
              <a:buNone/>
            </a:pPr>
            <a:r>
              <a:rPr lang="en-US" sz="4000" b="0" i="0" u="none" strike="noStrike" cap="none">
                <a:solidFill>
                  <a:schemeClr val="lt1"/>
                </a:solidFill>
                <a:latin typeface="Calibri"/>
                <a:ea typeface="Calibri"/>
                <a:cs typeface="Calibri"/>
                <a:sym typeface="Calibri"/>
              </a:rPr>
              <a:t>Each year the average American uses </a:t>
            </a:r>
            <a:r>
              <a:rPr lang="en-US" sz="4000" b="1" i="1" u="none" strike="noStrike" cap="none">
                <a:solidFill>
                  <a:schemeClr val="lt1"/>
                </a:solidFill>
                <a:latin typeface="Calibri"/>
                <a:ea typeface="Calibri"/>
                <a:cs typeface="Calibri"/>
                <a:sym typeface="Calibri"/>
              </a:rPr>
              <a:t>222 plastic water bottles. </a:t>
            </a:r>
            <a:endParaRPr/>
          </a:p>
          <a:p>
            <a:pPr marL="0" marR="0" lvl="1" indent="0" algn="l" rtl="0">
              <a:lnSpc>
                <a:spcPct val="90000"/>
              </a:lnSpc>
              <a:spcBef>
                <a:spcPts val="600"/>
              </a:spcBef>
              <a:spcAft>
                <a:spcPts val="0"/>
              </a:spcAft>
              <a:buClr>
                <a:schemeClr val="accent1"/>
              </a:buClr>
              <a:buSzPts val="4000"/>
              <a:buFont typeface="Calibri"/>
              <a:buNone/>
            </a:pPr>
            <a:endParaRPr sz="4000" b="0" i="0" u="none" strike="noStrike" cap="none">
              <a:solidFill>
                <a:schemeClr val="lt1"/>
              </a:solidFill>
              <a:latin typeface="Calibri"/>
              <a:ea typeface="Calibri"/>
              <a:cs typeface="Calibri"/>
              <a:sym typeface="Calibri"/>
            </a:endParaRPr>
          </a:p>
          <a:p>
            <a:pPr marL="0" marR="0" lvl="1" indent="0" algn="l" rtl="0">
              <a:lnSpc>
                <a:spcPct val="90000"/>
              </a:lnSpc>
              <a:spcBef>
                <a:spcPts val="600"/>
              </a:spcBef>
              <a:spcAft>
                <a:spcPts val="0"/>
              </a:spcAft>
              <a:buClr>
                <a:schemeClr val="accent1"/>
              </a:buClr>
              <a:buSzPts val="4000"/>
              <a:buFont typeface="Calibri"/>
              <a:buNone/>
            </a:pPr>
            <a:r>
              <a:rPr lang="en-US" sz="4000" b="0" i="0" u="none" strike="noStrike" cap="none">
                <a:solidFill>
                  <a:schemeClr val="lt1"/>
                </a:solidFill>
                <a:latin typeface="Calibri"/>
                <a:ea typeface="Calibri"/>
                <a:cs typeface="Calibri"/>
                <a:sym typeface="Calibri"/>
              </a:rPr>
              <a:t>If all the bottles are recycled, it would </a:t>
            </a:r>
            <a:r>
              <a:rPr lang="en-US" sz="4000" b="1" i="1" u="none" strike="noStrike" cap="none">
                <a:solidFill>
                  <a:schemeClr val="lt1"/>
                </a:solidFill>
                <a:latin typeface="Calibri"/>
                <a:ea typeface="Calibri"/>
                <a:cs typeface="Calibri"/>
                <a:sym typeface="Calibri"/>
              </a:rPr>
              <a:t>save 7 gallons</a:t>
            </a:r>
            <a:r>
              <a:rPr lang="en-US" sz="4000" b="0" i="0" u="none" strike="noStrike" cap="none">
                <a:solidFill>
                  <a:schemeClr val="lt1"/>
                </a:solidFill>
                <a:latin typeface="Calibri"/>
                <a:ea typeface="Calibri"/>
                <a:cs typeface="Calibri"/>
                <a:sym typeface="Calibri"/>
              </a:rPr>
              <a:t> of oil from being used. </a:t>
            </a:r>
            <a:endParaRPr/>
          </a:p>
          <a:p>
            <a:pPr marL="0" marR="0" lvl="1" indent="0" algn="l" rtl="0">
              <a:lnSpc>
                <a:spcPct val="90000"/>
              </a:lnSpc>
              <a:spcBef>
                <a:spcPts val="600"/>
              </a:spcBef>
              <a:spcAft>
                <a:spcPts val="0"/>
              </a:spcAft>
              <a:buClr>
                <a:schemeClr val="accent1"/>
              </a:buClr>
              <a:buSzPts val="4000"/>
              <a:buFont typeface="Calibri"/>
              <a:buNone/>
            </a:pPr>
            <a:endParaRPr sz="4000" b="0" i="0" u="none" strike="noStrike" cap="none">
              <a:solidFill>
                <a:schemeClr val="lt1"/>
              </a:solidFill>
              <a:latin typeface="Calibri"/>
              <a:ea typeface="Calibri"/>
              <a:cs typeface="Calibri"/>
              <a:sym typeface="Calibri"/>
            </a:endParaRPr>
          </a:p>
          <a:p>
            <a:pPr marL="0" marR="0" lvl="1" indent="0" algn="l" rtl="0">
              <a:lnSpc>
                <a:spcPct val="90000"/>
              </a:lnSpc>
              <a:spcBef>
                <a:spcPts val="600"/>
              </a:spcBef>
              <a:spcAft>
                <a:spcPts val="0"/>
              </a:spcAft>
              <a:buClr>
                <a:schemeClr val="accent1"/>
              </a:buClr>
              <a:buSzPts val="4000"/>
              <a:buFont typeface="Calibri"/>
              <a:buNone/>
            </a:pPr>
            <a:r>
              <a:rPr lang="en-US" sz="4000" b="0" i="0" u="none" strike="noStrike" cap="none">
                <a:solidFill>
                  <a:schemeClr val="lt1"/>
                </a:solidFill>
                <a:latin typeface="Calibri"/>
                <a:ea typeface="Calibri"/>
                <a:cs typeface="Calibri"/>
                <a:sym typeface="Calibri"/>
              </a:rPr>
              <a:t>. </a:t>
            </a:r>
            <a:endParaRPr/>
          </a:p>
        </p:txBody>
      </p:sp>
      <p:pic>
        <p:nvPicPr>
          <p:cNvPr id="264" name="Google Shape;264;p13"/>
          <p:cNvPicPr preferRelativeResize="0"/>
          <p:nvPr/>
        </p:nvPicPr>
        <p:blipFill rotWithShape="1">
          <a:blip r:embed="rId3">
            <a:alphaModFix/>
          </a:blip>
          <a:srcRect/>
          <a:stretch/>
        </p:blipFill>
        <p:spPr>
          <a:xfrm>
            <a:off x="5594498" y="1616743"/>
            <a:ext cx="5093272" cy="2973924"/>
          </a:xfrm>
          <a:prstGeom prst="rect">
            <a:avLst/>
          </a:prstGeom>
          <a:noFill/>
          <a:ln>
            <a:noFill/>
          </a:ln>
        </p:spPr>
      </p:pic>
      <p:sp>
        <p:nvSpPr>
          <p:cNvPr id="265" name="Google Shape;265;p13"/>
          <p:cNvSpPr txBox="1"/>
          <p:nvPr/>
        </p:nvSpPr>
        <p:spPr>
          <a:xfrm>
            <a:off x="4350185" y="4642009"/>
            <a:ext cx="7581899" cy="2215991"/>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3000"/>
              <a:buFont typeface="Calibri"/>
              <a:buAutoNum type="arabicPeriod"/>
            </a:pPr>
            <a:r>
              <a:rPr lang="en-US" sz="3000">
                <a:solidFill>
                  <a:schemeClr val="dk1"/>
                </a:solidFill>
                <a:latin typeface="Calibri"/>
                <a:ea typeface="Calibri"/>
                <a:cs typeface="Calibri"/>
                <a:sym typeface="Calibri"/>
              </a:rPr>
              <a:t>How many gallons of oil are used to make one plastic bottle? </a:t>
            </a:r>
            <a:endParaRPr/>
          </a:p>
          <a:p>
            <a:pPr marL="514350" marR="0" lvl="0" indent="-514350" algn="l" rtl="0">
              <a:spcBef>
                <a:spcPts val="0"/>
              </a:spcBef>
              <a:spcAft>
                <a:spcPts val="0"/>
              </a:spcAft>
              <a:buClr>
                <a:schemeClr val="dk1"/>
              </a:buClr>
              <a:buSzPts val="3000"/>
              <a:buFont typeface="Calibri"/>
              <a:buAutoNum type="arabicPeriod"/>
            </a:pPr>
            <a:r>
              <a:rPr lang="en-US" sz="3000">
                <a:solidFill>
                  <a:schemeClr val="dk1"/>
                </a:solidFill>
                <a:latin typeface="Calibri"/>
                <a:ea typeface="Calibri"/>
                <a:cs typeface="Calibri"/>
                <a:sym typeface="Calibri"/>
              </a:rPr>
              <a:t>How many plastic bottles can be made with one gallon of oil?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6" name="Google Shape;266;p13" descr="Green Living Science-final.1.pdf"/>
          <p:cNvPicPr preferRelativeResize="0"/>
          <p:nvPr/>
        </p:nvPicPr>
        <p:blipFill rotWithShape="1">
          <a:blip r:embed="rId4">
            <a:alphaModFix/>
          </a:blip>
          <a:srcRect b="13416"/>
          <a:stretch/>
        </p:blipFill>
        <p:spPr>
          <a:xfrm>
            <a:off x="10853152" y="6020716"/>
            <a:ext cx="1078932" cy="609072"/>
          </a:xfrm>
          <a:prstGeom prst="rect">
            <a:avLst/>
          </a:prstGeom>
          <a:noFill/>
          <a:ln>
            <a:noFill/>
          </a:ln>
        </p:spPr>
      </p:pic>
      <p:pic>
        <p:nvPicPr>
          <p:cNvPr id="267" name="Google Shape;267;p13"/>
          <p:cNvPicPr preferRelativeResize="0"/>
          <p:nvPr/>
        </p:nvPicPr>
        <p:blipFill rotWithShape="1">
          <a:blip r:embed="rId5">
            <a:alphaModFix/>
          </a:blip>
          <a:srcRect/>
          <a:stretch/>
        </p:blipFill>
        <p:spPr>
          <a:xfrm>
            <a:off x="5262635" y="152872"/>
            <a:ext cx="5590517" cy="1493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1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5" name="Google Shape;275;p1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76" name="Google Shape;276;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4"/>
          <p:cNvSpPr/>
          <p:nvPr/>
        </p:nvSpPr>
        <p:spPr>
          <a:xfrm>
            <a:off x="5275816"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339824" y="0"/>
            <a:ext cx="6858396"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txBox="1"/>
          <p:nvPr/>
        </p:nvSpPr>
        <p:spPr>
          <a:xfrm>
            <a:off x="5961344" y="758952"/>
            <a:ext cx="5542398" cy="3566160"/>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None/>
            </a:pPr>
            <a:r>
              <a:rPr lang="en-US" sz="5600" b="1">
                <a:solidFill>
                  <a:srgbClr val="FFFFFF"/>
                </a:solidFill>
                <a:latin typeface="Calibri"/>
                <a:ea typeface="Calibri"/>
                <a:cs typeface="Calibri"/>
                <a:sym typeface="Calibri"/>
              </a:rPr>
              <a:t>Plastic Audit: </a:t>
            </a:r>
            <a:endParaRPr/>
          </a:p>
          <a:p>
            <a:pPr marL="0" marR="0" lvl="0" indent="0" algn="l" rtl="0">
              <a:lnSpc>
                <a:spcPct val="85000"/>
              </a:lnSpc>
              <a:spcBef>
                <a:spcPts val="600"/>
              </a:spcBef>
              <a:spcAft>
                <a:spcPts val="0"/>
              </a:spcAft>
              <a:buNone/>
            </a:pPr>
            <a:r>
              <a:rPr lang="en-US" sz="5600">
                <a:solidFill>
                  <a:srgbClr val="FFFFFF"/>
                </a:solidFill>
                <a:latin typeface="Calibri"/>
                <a:ea typeface="Calibri"/>
                <a:cs typeface="Calibri"/>
                <a:sym typeface="Calibri"/>
              </a:rPr>
              <a:t>Calculate the number of plastics you use each year.</a:t>
            </a:r>
            <a:endParaRPr/>
          </a:p>
        </p:txBody>
      </p:sp>
      <p:pic>
        <p:nvPicPr>
          <p:cNvPr id="280" name="Google Shape;280;p14"/>
          <p:cNvPicPr preferRelativeResize="0"/>
          <p:nvPr/>
        </p:nvPicPr>
        <p:blipFill rotWithShape="1">
          <a:blip r:embed="rId3">
            <a:alphaModFix/>
          </a:blip>
          <a:srcRect l="9320" t="24885" r="7727" b="16839"/>
          <a:stretch/>
        </p:blipFill>
        <p:spPr>
          <a:xfrm>
            <a:off x="98021" y="941934"/>
            <a:ext cx="5161022" cy="3992465"/>
          </a:xfrm>
          <a:prstGeom prst="rect">
            <a:avLst/>
          </a:prstGeom>
          <a:noFill/>
          <a:ln>
            <a:noFill/>
          </a:ln>
        </p:spPr>
      </p:pic>
      <p:pic>
        <p:nvPicPr>
          <p:cNvPr id="281" name="Google Shape;281;p14"/>
          <p:cNvPicPr preferRelativeResize="0"/>
          <p:nvPr/>
        </p:nvPicPr>
        <p:blipFill rotWithShape="1">
          <a:blip r:embed="rId3">
            <a:alphaModFix/>
          </a:blip>
          <a:srcRect l="27762" t="84018" r="31563" b="2174"/>
          <a:stretch/>
        </p:blipFill>
        <p:spPr>
          <a:xfrm>
            <a:off x="627760" y="5112369"/>
            <a:ext cx="4020297" cy="1043978"/>
          </a:xfrm>
          <a:prstGeom prst="rect">
            <a:avLst/>
          </a:prstGeom>
          <a:noFill/>
          <a:ln>
            <a:noFill/>
          </a:ln>
        </p:spPr>
      </p:pic>
      <p:cxnSp>
        <p:nvCxnSpPr>
          <p:cNvPr id="282" name="Google Shape;282;p14"/>
          <p:cNvCxnSpPr/>
          <p:nvPr/>
        </p:nvCxnSpPr>
        <p:spPr>
          <a:xfrm>
            <a:off x="5961343" y="4343400"/>
            <a:ext cx="5202616" cy="0"/>
          </a:xfrm>
          <a:prstGeom prst="straightConnector1">
            <a:avLst/>
          </a:prstGeom>
          <a:noFill/>
          <a:ln w="9525" cap="flat" cmpd="sng">
            <a:solidFill>
              <a:schemeClr val="lt1">
                <a:alpha val="89803"/>
              </a:schemeClr>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 name="Google Shape;290;p1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91" name="Google Shape;29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5"/>
          <p:cNvSpPr/>
          <p:nvPr/>
        </p:nvSpPr>
        <p:spPr>
          <a:xfrm>
            <a:off x="7613486"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7556906"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15" descr="Green Living Science-final.1.pdf"/>
          <p:cNvPicPr preferRelativeResize="0"/>
          <p:nvPr/>
        </p:nvPicPr>
        <p:blipFill rotWithShape="1">
          <a:blip r:embed="rId3">
            <a:alphaModFix/>
          </a:blip>
          <a:srcRect b="13416"/>
          <a:stretch/>
        </p:blipFill>
        <p:spPr>
          <a:xfrm>
            <a:off x="10879466" y="6115314"/>
            <a:ext cx="1078932" cy="609072"/>
          </a:xfrm>
          <a:prstGeom prst="rect">
            <a:avLst/>
          </a:prstGeom>
          <a:noFill/>
          <a:ln>
            <a:noFill/>
          </a:ln>
        </p:spPr>
      </p:pic>
      <p:sp>
        <p:nvSpPr>
          <p:cNvPr id="295" name="Google Shape;295;p15"/>
          <p:cNvSpPr txBox="1"/>
          <p:nvPr/>
        </p:nvSpPr>
        <p:spPr>
          <a:xfrm>
            <a:off x="8163287" y="889659"/>
            <a:ext cx="3479340" cy="144215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4800"/>
              <a:buFont typeface="Calibri"/>
              <a:buNone/>
            </a:pPr>
            <a:r>
              <a:rPr lang="en-US" sz="4800" b="1" u="sng">
                <a:solidFill>
                  <a:schemeClr val="lt1"/>
                </a:solidFill>
                <a:latin typeface="Calibri"/>
                <a:ea typeface="Calibri"/>
                <a:cs typeface="Calibri"/>
                <a:sym typeface="Calibri"/>
              </a:rPr>
              <a:t>Write:</a:t>
            </a:r>
            <a:endParaRPr/>
          </a:p>
          <a:p>
            <a:pPr marL="0" marR="0" lvl="0" indent="0" algn="l" rtl="0">
              <a:lnSpc>
                <a:spcPct val="90000"/>
              </a:lnSpc>
              <a:spcBef>
                <a:spcPts val="200"/>
              </a:spcBef>
              <a:spcAft>
                <a:spcPts val="0"/>
              </a:spcAft>
              <a:buClr>
                <a:schemeClr val="accent1"/>
              </a:buClr>
              <a:buSzPts val="3200"/>
              <a:buFont typeface="Calibri"/>
              <a:buNone/>
            </a:pPr>
            <a:r>
              <a:rPr lang="en-US" sz="3200">
                <a:solidFill>
                  <a:schemeClr val="lt1"/>
                </a:solidFill>
                <a:latin typeface="Calibri"/>
                <a:ea typeface="Calibri"/>
                <a:cs typeface="Calibri"/>
                <a:sym typeface="Calibri"/>
              </a:rPr>
              <a:t>Number your paper 1 to 10. </a:t>
            </a:r>
            <a:endParaRPr/>
          </a:p>
          <a:p>
            <a:pPr marL="91440" marR="0" lvl="0" indent="0" algn="l" rtl="0">
              <a:lnSpc>
                <a:spcPct val="90000"/>
              </a:lnSpc>
              <a:spcBef>
                <a:spcPts val="200"/>
              </a:spcBef>
              <a:spcAft>
                <a:spcPts val="0"/>
              </a:spcAft>
              <a:buClr>
                <a:schemeClr val="accent1"/>
              </a:buClr>
              <a:buSzPts val="3200"/>
              <a:buFont typeface="Calibri"/>
              <a:buNone/>
            </a:pPr>
            <a:endParaRPr sz="3200">
              <a:solidFill>
                <a:schemeClr val="lt1"/>
              </a:solidFill>
              <a:latin typeface="Calibri"/>
              <a:ea typeface="Calibri"/>
              <a:cs typeface="Calibri"/>
              <a:sym typeface="Calibri"/>
            </a:endParaRPr>
          </a:p>
          <a:p>
            <a:pPr marL="0" marR="0" lvl="0" indent="0" algn="l" rtl="0">
              <a:lnSpc>
                <a:spcPct val="90000"/>
              </a:lnSpc>
              <a:spcBef>
                <a:spcPts val="200"/>
              </a:spcBef>
              <a:spcAft>
                <a:spcPts val="0"/>
              </a:spcAft>
              <a:buClr>
                <a:schemeClr val="accent1"/>
              </a:buClr>
              <a:buSzPts val="3200"/>
              <a:buFont typeface="Calibri"/>
              <a:buNone/>
            </a:pPr>
            <a:r>
              <a:rPr lang="en-US" sz="3200">
                <a:solidFill>
                  <a:schemeClr val="lt1"/>
                </a:solidFill>
                <a:latin typeface="Calibri"/>
                <a:ea typeface="Calibri"/>
                <a:cs typeface="Calibri"/>
                <a:sym typeface="Calibri"/>
              </a:rPr>
              <a:t>Look at the pictures below and identify what type of plant/flower or logo it is.</a:t>
            </a:r>
            <a:endParaRPr/>
          </a:p>
        </p:txBody>
      </p:sp>
      <p:pic>
        <p:nvPicPr>
          <p:cNvPr id="296" name="Google Shape;296;p15"/>
          <p:cNvPicPr preferRelativeResize="0"/>
          <p:nvPr/>
        </p:nvPicPr>
        <p:blipFill rotWithShape="1">
          <a:blip r:embed="rId4">
            <a:alphaModFix/>
          </a:blip>
          <a:srcRect/>
          <a:stretch/>
        </p:blipFill>
        <p:spPr>
          <a:xfrm>
            <a:off x="173875" y="1098286"/>
            <a:ext cx="1067512" cy="1795790"/>
          </a:xfrm>
          <a:prstGeom prst="rect">
            <a:avLst/>
          </a:prstGeom>
          <a:noFill/>
          <a:ln>
            <a:noFill/>
          </a:ln>
          <a:effectLst>
            <a:outerShdw blurRad="292100" dist="139700" dir="2700000" algn="tl" rotWithShape="0">
              <a:srgbClr val="333333">
                <a:alpha val="64705"/>
              </a:srgbClr>
            </a:outerShdw>
          </a:effectLst>
        </p:spPr>
      </p:pic>
      <p:pic>
        <p:nvPicPr>
          <p:cNvPr id="297" name="Google Shape;297;p15" descr="Image result for nike logo"/>
          <p:cNvPicPr preferRelativeResize="0"/>
          <p:nvPr/>
        </p:nvPicPr>
        <p:blipFill rotWithShape="1">
          <a:blip r:embed="rId5">
            <a:alphaModFix/>
          </a:blip>
          <a:srcRect/>
          <a:stretch/>
        </p:blipFill>
        <p:spPr>
          <a:xfrm>
            <a:off x="1607305" y="1610737"/>
            <a:ext cx="1198191" cy="770887"/>
          </a:xfrm>
          <a:prstGeom prst="rect">
            <a:avLst/>
          </a:prstGeom>
          <a:noFill/>
          <a:ln>
            <a:noFill/>
          </a:ln>
          <a:effectLst>
            <a:outerShdw blurRad="292100" dist="139700" dir="2700000" algn="tl" rotWithShape="0">
              <a:srgbClr val="333333">
                <a:alpha val="64705"/>
              </a:srgbClr>
            </a:outerShdw>
          </a:effectLst>
        </p:spPr>
      </p:pic>
      <p:pic>
        <p:nvPicPr>
          <p:cNvPr id="298" name="Google Shape;298;p15"/>
          <p:cNvPicPr preferRelativeResize="0"/>
          <p:nvPr/>
        </p:nvPicPr>
        <p:blipFill rotWithShape="1">
          <a:blip r:embed="rId6">
            <a:alphaModFix/>
          </a:blip>
          <a:srcRect/>
          <a:stretch/>
        </p:blipFill>
        <p:spPr>
          <a:xfrm>
            <a:off x="3095112" y="1455921"/>
            <a:ext cx="1237369" cy="1124023"/>
          </a:xfrm>
          <a:prstGeom prst="rect">
            <a:avLst/>
          </a:prstGeom>
          <a:noFill/>
          <a:ln>
            <a:noFill/>
          </a:ln>
          <a:effectLst>
            <a:outerShdw blurRad="292100" dist="139700" dir="2700000" algn="tl" rotWithShape="0">
              <a:srgbClr val="333333">
                <a:alpha val="64705"/>
              </a:srgbClr>
            </a:outerShdw>
          </a:effectLst>
        </p:spPr>
      </p:pic>
      <p:pic>
        <p:nvPicPr>
          <p:cNvPr id="299" name="Google Shape;299;p15"/>
          <p:cNvPicPr preferRelativeResize="0"/>
          <p:nvPr/>
        </p:nvPicPr>
        <p:blipFill rotWithShape="1">
          <a:blip r:embed="rId7">
            <a:alphaModFix/>
          </a:blip>
          <a:srcRect/>
          <a:stretch/>
        </p:blipFill>
        <p:spPr>
          <a:xfrm>
            <a:off x="4614685" y="1324344"/>
            <a:ext cx="1222886" cy="1222886"/>
          </a:xfrm>
          <a:prstGeom prst="rect">
            <a:avLst/>
          </a:prstGeom>
          <a:noFill/>
          <a:ln>
            <a:noFill/>
          </a:ln>
          <a:effectLst>
            <a:outerShdw blurRad="292100" dist="139700" dir="2700000" algn="tl" rotWithShape="0">
              <a:srgbClr val="333333">
                <a:alpha val="64705"/>
              </a:srgbClr>
            </a:outerShdw>
          </a:effectLst>
        </p:spPr>
      </p:pic>
      <p:pic>
        <p:nvPicPr>
          <p:cNvPr id="300" name="Google Shape;300;p15"/>
          <p:cNvPicPr preferRelativeResize="0"/>
          <p:nvPr/>
        </p:nvPicPr>
        <p:blipFill rotWithShape="1">
          <a:blip r:embed="rId8">
            <a:alphaModFix/>
          </a:blip>
          <a:srcRect/>
          <a:stretch/>
        </p:blipFill>
        <p:spPr>
          <a:xfrm>
            <a:off x="6138564" y="1259472"/>
            <a:ext cx="1309698" cy="1255128"/>
          </a:xfrm>
          <a:prstGeom prst="rect">
            <a:avLst/>
          </a:prstGeom>
          <a:noFill/>
          <a:ln>
            <a:noFill/>
          </a:ln>
          <a:effectLst>
            <a:outerShdw blurRad="292100" dist="139700" dir="2700000" algn="tl" rotWithShape="0">
              <a:srgbClr val="333333">
                <a:alpha val="64705"/>
              </a:srgbClr>
            </a:outerShdw>
          </a:effectLst>
        </p:spPr>
      </p:pic>
      <p:pic>
        <p:nvPicPr>
          <p:cNvPr id="301" name="Google Shape;301;p15"/>
          <p:cNvPicPr preferRelativeResize="0"/>
          <p:nvPr/>
        </p:nvPicPr>
        <p:blipFill rotWithShape="1">
          <a:blip r:embed="rId9">
            <a:alphaModFix/>
          </a:blip>
          <a:srcRect/>
          <a:stretch/>
        </p:blipFill>
        <p:spPr>
          <a:xfrm>
            <a:off x="201412" y="3509902"/>
            <a:ext cx="1097058" cy="1828958"/>
          </a:xfrm>
          <a:prstGeom prst="rect">
            <a:avLst/>
          </a:prstGeom>
          <a:noFill/>
          <a:ln>
            <a:noFill/>
          </a:ln>
          <a:effectLst>
            <a:outerShdw blurRad="292100" dist="139700" dir="2700000" algn="tl" rotWithShape="0">
              <a:srgbClr val="333333">
                <a:alpha val="64705"/>
              </a:srgbClr>
            </a:outerShdw>
          </a:effectLst>
        </p:spPr>
      </p:pic>
      <p:pic>
        <p:nvPicPr>
          <p:cNvPr id="302" name="Google Shape;302;p15" descr="Image result for daisy"/>
          <p:cNvPicPr preferRelativeResize="0"/>
          <p:nvPr/>
        </p:nvPicPr>
        <p:blipFill rotWithShape="1">
          <a:blip r:embed="rId10">
            <a:alphaModFix/>
          </a:blip>
          <a:srcRect/>
          <a:stretch/>
        </p:blipFill>
        <p:spPr>
          <a:xfrm>
            <a:off x="3109510" y="3573649"/>
            <a:ext cx="1206957" cy="1763457"/>
          </a:xfrm>
          <a:prstGeom prst="rect">
            <a:avLst/>
          </a:prstGeom>
          <a:noFill/>
          <a:ln>
            <a:noFill/>
          </a:ln>
          <a:effectLst>
            <a:outerShdw blurRad="292100" dist="139700" dir="2700000" algn="tl" rotWithShape="0">
              <a:srgbClr val="333333">
                <a:alpha val="64705"/>
              </a:srgbClr>
            </a:outerShdw>
          </a:effectLst>
        </p:spPr>
      </p:pic>
      <p:pic>
        <p:nvPicPr>
          <p:cNvPr id="303" name="Google Shape;303;p15"/>
          <p:cNvPicPr preferRelativeResize="0"/>
          <p:nvPr/>
        </p:nvPicPr>
        <p:blipFill rotWithShape="1">
          <a:blip r:embed="rId11">
            <a:alphaModFix/>
          </a:blip>
          <a:srcRect/>
          <a:stretch/>
        </p:blipFill>
        <p:spPr>
          <a:xfrm>
            <a:off x="4614685" y="3509902"/>
            <a:ext cx="1097058" cy="1828958"/>
          </a:xfrm>
          <a:prstGeom prst="rect">
            <a:avLst/>
          </a:prstGeom>
          <a:noFill/>
          <a:ln>
            <a:noFill/>
          </a:ln>
          <a:effectLst>
            <a:outerShdw blurRad="292100" dist="139700" dir="2700000" algn="tl" rotWithShape="0">
              <a:srgbClr val="333333">
                <a:alpha val="64705"/>
              </a:srgbClr>
            </a:outerShdw>
          </a:effectLst>
        </p:spPr>
      </p:pic>
      <p:pic>
        <p:nvPicPr>
          <p:cNvPr id="304" name="Google Shape;304;p15"/>
          <p:cNvPicPr preferRelativeResize="0"/>
          <p:nvPr/>
        </p:nvPicPr>
        <p:blipFill rotWithShape="1">
          <a:blip r:embed="rId12">
            <a:alphaModFix/>
          </a:blip>
          <a:srcRect/>
          <a:stretch/>
        </p:blipFill>
        <p:spPr>
          <a:xfrm>
            <a:off x="1607305" y="3540899"/>
            <a:ext cx="1144721" cy="1828958"/>
          </a:xfrm>
          <a:prstGeom prst="rect">
            <a:avLst/>
          </a:prstGeom>
          <a:noFill/>
          <a:ln>
            <a:noFill/>
          </a:ln>
        </p:spPr>
      </p:pic>
      <p:pic>
        <p:nvPicPr>
          <p:cNvPr id="305" name="Google Shape;305;p15"/>
          <p:cNvPicPr preferRelativeResize="0"/>
          <p:nvPr/>
        </p:nvPicPr>
        <p:blipFill rotWithShape="1">
          <a:blip r:embed="rId13">
            <a:alphaModFix/>
          </a:blip>
          <a:srcRect/>
          <a:stretch/>
        </p:blipFill>
        <p:spPr>
          <a:xfrm>
            <a:off x="6138565" y="3540899"/>
            <a:ext cx="1292514" cy="1796207"/>
          </a:xfrm>
          <a:prstGeom prst="rect">
            <a:avLst/>
          </a:prstGeom>
          <a:noFill/>
          <a:ln>
            <a:noFill/>
          </a:ln>
          <a:effectLst>
            <a:outerShdw blurRad="292100" dist="139700" dir="2700000" algn="tl" rotWithShape="0">
              <a:srgbClr val="333333">
                <a:alpha val="64705"/>
              </a:srgbClr>
            </a:outerShdw>
          </a:effectLst>
        </p:spPr>
      </p:pic>
      <p:sp>
        <p:nvSpPr>
          <p:cNvPr id="306" name="Google Shape;306;p15"/>
          <p:cNvSpPr txBox="1"/>
          <p:nvPr/>
        </p:nvSpPr>
        <p:spPr>
          <a:xfrm>
            <a:off x="469990" y="339058"/>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1.</a:t>
            </a:r>
            <a:endParaRPr/>
          </a:p>
        </p:txBody>
      </p:sp>
      <p:sp>
        <p:nvSpPr>
          <p:cNvPr id="307" name="Google Shape;307;p15"/>
          <p:cNvSpPr txBox="1"/>
          <p:nvPr/>
        </p:nvSpPr>
        <p:spPr>
          <a:xfrm>
            <a:off x="470033" y="5657202"/>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6.</a:t>
            </a:r>
            <a:endParaRPr/>
          </a:p>
        </p:txBody>
      </p:sp>
      <p:sp>
        <p:nvSpPr>
          <p:cNvPr id="308" name="Google Shape;308;p15"/>
          <p:cNvSpPr txBox="1"/>
          <p:nvPr/>
        </p:nvSpPr>
        <p:spPr>
          <a:xfrm>
            <a:off x="6524943" y="5616606"/>
            <a:ext cx="67880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10.</a:t>
            </a:r>
            <a:endParaRPr/>
          </a:p>
        </p:txBody>
      </p:sp>
      <p:sp>
        <p:nvSpPr>
          <p:cNvPr id="309" name="Google Shape;309;p15"/>
          <p:cNvSpPr txBox="1"/>
          <p:nvPr/>
        </p:nvSpPr>
        <p:spPr>
          <a:xfrm>
            <a:off x="4929801" y="5441761"/>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9.</a:t>
            </a:r>
            <a:endParaRPr/>
          </a:p>
        </p:txBody>
      </p:sp>
      <p:sp>
        <p:nvSpPr>
          <p:cNvPr id="310" name="Google Shape;310;p15"/>
          <p:cNvSpPr txBox="1"/>
          <p:nvPr/>
        </p:nvSpPr>
        <p:spPr>
          <a:xfrm>
            <a:off x="3538166" y="5581997"/>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8.</a:t>
            </a:r>
            <a:endParaRPr/>
          </a:p>
        </p:txBody>
      </p:sp>
      <p:sp>
        <p:nvSpPr>
          <p:cNvPr id="311" name="Google Shape;311;p15"/>
          <p:cNvSpPr txBox="1"/>
          <p:nvPr/>
        </p:nvSpPr>
        <p:spPr>
          <a:xfrm>
            <a:off x="1947461" y="5558712"/>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7.</a:t>
            </a:r>
            <a:endParaRPr/>
          </a:p>
        </p:txBody>
      </p:sp>
      <p:sp>
        <p:nvSpPr>
          <p:cNvPr id="312" name="Google Shape;312;p15"/>
          <p:cNvSpPr txBox="1"/>
          <p:nvPr/>
        </p:nvSpPr>
        <p:spPr>
          <a:xfrm>
            <a:off x="1932561" y="431789"/>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2.</a:t>
            </a:r>
            <a:endParaRPr/>
          </a:p>
        </p:txBody>
      </p:sp>
      <p:sp>
        <p:nvSpPr>
          <p:cNvPr id="313" name="Google Shape;313;p15"/>
          <p:cNvSpPr txBox="1"/>
          <p:nvPr/>
        </p:nvSpPr>
        <p:spPr>
          <a:xfrm>
            <a:off x="3440409" y="419694"/>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3.</a:t>
            </a:r>
            <a:endParaRPr/>
          </a:p>
        </p:txBody>
      </p:sp>
      <p:sp>
        <p:nvSpPr>
          <p:cNvPr id="314" name="Google Shape;314;p15"/>
          <p:cNvSpPr txBox="1"/>
          <p:nvPr/>
        </p:nvSpPr>
        <p:spPr>
          <a:xfrm>
            <a:off x="4948257" y="431789"/>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4.</a:t>
            </a:r>
            <a:endParaRPr/>
          </a:p>
        </p:txBody>
      </p:sp>
      <p:sp>
        <p:nvSpPr>
          <p:cNvPr id="315" name="Google Shape;315;p15"/>
          <p:cNvSpPr txBox="1"/>
          <p:nvPr/>
        </p:nvSpPr>
        <p:spPr>
          <a:xfrm>
            <a:off x="6555772" y="500244"/>
            <a:ext cx="4752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1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 name="Google Shape;323;p1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24" name="Google Shape;324;p16"/>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txBox="1"/>
          <p:nvPr/>
        </p:nvSpPr>
        <p:spPr>
          <a:xfrm>
            <a:off x="125836" y="5678224"/>
            <a:ext cx="10957342" cy="653616"/>
          </a:xfrm>
          <a:prstGeom prst="rect">
            <a:avLst/>
          </a:prstGeom>
          <a:solidFill>
            <a:schemeClr val="lt1"/>
          </a:solidFill>
          <a:ln>
            <a:noFill/>
          </a:ln>
        </p:spPr>
        <p:txBody>
          <a:bodyPr spcFirstLastPara="1" wrap="square" lIns="91425" tIns="45700" rIns="91425" bIns="45700" anchor="b" anchorCtr="0">
            <a:normAutofit fontScale="70000" lnSpcReduction="20000"/>
          </a:bodyPr>
          <a:lstStyle/>
          <a:p>
            <a:pPr marL="0" marR="0" lvl="0" indent="0" algn="l" rtl="0">
              <a:lnSpc>
                <a:spcPct val="85000"/>
              </a:lnSpc>
              <a:spcBef>
                <a:spcPts val="0"/>
              </a:spcBef>
              <a:spcAft>
                <a:spcPts val="0"/>
              </a:spcAft>
              <a:buClr>
                <a:srgbClr val="99CB38"/>
              </a:buClr>
              <a:buSzPct val="100000"/>
              <a:buFont typeface="Calibri"/>
              <a:buNone/>
            </a:pPr>
            <a:endParaRPr sz="2500" b="0" i="0" u="none" strike="noStrike" cap="none">
              <a:solidFill>
                <a:srgbClr val="92D050"/>
              </a:solidFill>
              <a:latin typeface="Times New Roman"/>
              <a:ea typeface="Times New Roman"/>
              <a:cs typeface="Times New Roman"/>
              <a:sym typeface="Times New Roman"/>
            </a:endParaRPr>
          </a:p>
          <a:p>
            <a:pPr marL="0" marR="0" lvl="0" indent="0" algn="l" rtl="0">
              <a:lnSpc>
                <a:spcPct val="85000"/>
              </a:lnSpc>
              <a:spcBef>
                <a:spcPts val="200"/>
              </a:spcBef>
              <a:spcAft>
                <a:spcPts val="0"/>
              </a:spcAft>
              <a:buClr>
                <a:srgbClr val="99CB38"/>
              </a:buClr>
              <a:buSzPct val="100000"/>
              <a:buFont typeface="Calibri"/>
              <a:buNone/>
            </a:pPr>
            <a:r>
              <a:rPr lang="en-US" sz="4600" b="0" i="0" u="none" strike="noStrike" cap="none">
                <a:solidFill>
                  <a:srgbClr val="92D050"/>
                </a:solidFill>
                <a:latin typeface="Times New Roman"/>
                <a:ea typeface="Times New Roman"/>
                <a:cs typeface="Times New Roman"/>
                <a:sym typeface="Times New Roman"/>
              </a:rPr>
              <a:t>What do you see in this image and what could have caused this?</a:t>
            </a:r>
            <a:endParaRPr/>
          </a:p>
        </p:txBody>
      </p:sp>
      <p:sp>
        <p:nvSpPr>
          <p:cNvPr id="326" name="Google Shape;326;p16"/>
          <p:cNvSpPr/>
          <p:nvPr/>
        </p:nvSpPr>
        <p:spPr>
          <a:xfrm>
            <a:off x="1507" y="4906176"/>
            <a:ext cx="12188952"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16" descr="Eight million tonnes of plastics enter the oceans every year, much of which has accumulated in five giant garbage patches around"/>
          <p:cNvPicPr preferRelativeResize="0"/>
          <p:nvPr/>
        </p:nvPicPr>
        <p:blipFill rotWithShape="1">
          <a:blip r:embed="rId3">
            <a:alphaModFix/>
          </a:blip>
          <a:srcRect t="34715"/>
          <a:stretch/>
        </p:blipFill>
        <p:spPr>
          <a:xfrm>
            <a:off x="-3191" y="-25918"/>
            <a:ext cx="12192030" cy="5269540"/>
          </a:xfrm>
          <a:prstGeom prst="rect">
            <a:avLst/>
          </a:prstGeom>
          <a:noFill/>
          <a:ln>
            <a:noFill/>
          </a:ln>
        </p:spPr>
      </p:pic>
      <p:pic>
        <p:nvPicPr>
          <p:cNvPr id="328" name="Google Shape;328;p16" descr="Green Living Science-final.1.pdf"/>
          <p:cNvPicPr preferRelativeResize="0"/>
          <p:nvPr/>
        </p:nvPicPr>
        <p:blipFill rotWithShape="1">
          <a:blip r:embed="rId4">
            <a:alphaModFix/>
          </a:blip>
          <a:srcRect b="13416"/>
          <a:stretch/>
        </p:blipFill>
        <p:spPr>
          <a:xfrm>
            <a:off x="10515202" y="5686792"/>
            <a:ext cx="1384609" cy="653617"/>
          </a:xfrm>
          <a:prstGeom prst="rect">
            <a:avLst/>
          </a:prstGeom>
          <a:noFill/>
          <a:ln>
            <a:noFill/>
          </a:ln>
        </p:spPr>
      </p:pic>
      <p:sp>
        <p:nvSpPr>
          <p:cNvPr id="329" name="Google Shape;329;p16"/>
          <p:cNvSpPr txBox="1"/>
          <p:nvPr/>
        </p:nvSpPr>
        <p:spPr>
          <a:xfrm>
            <a:off x="3160" y="43788"/>
            <a:ext cx="3092335" cy="620975"/>
          </a:xfrm>
          <a:prstGeom prst="rect">
            <a:avLst/>
          </a:prstGeom>
          <a:solidFill>
            <a:schemeClr val="accent2"/>
          </a:solid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99CB38"/>
              </a:buClr>
              <a:buSzPts val="3600"/>
              <a:buFont typeface="Calibri"/>
              <a:buNone/>
            </a:pPr>
            <a:r>
              <a:rPr lang="en-US" sz="3600" b="1" i="0" u="none" strike="noStrike" cap="none">
                <a:solidFill>
                  <a:srgbClr val="FFFFFF"/>
                </a:solidFill>
                <a:latin typeface="Times New Roman"/>
                <a:ea typeface="Times New Roman"/>
                <a:cs typeface="Times New Roman"/>
                <a:sym typeface="Times New Roman"/>
              </a:rPr>
              <a:t>Turn &amp; Talk: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7"/>
          <p:cNvSpPr txBox="1"/>
          <p:nvPr/>
        </p:nvSpPr>
        <p:spPr>
          <a:xfrm>
            <a:off x="449830" y="1041666"/>
            <a:ext cx="3616640" cy="3041845"/>
          </a:xfrm>
          <a:prstGeom prst="rect">
            <a:avLst/>
          </a:prstGeom>
          <a:noFill/>
          <a:ln>
            <a:noFill/>
          </a:ln>
        </p:spPr>
        <p:txBody>
          <a:bodyPr spcFirstLastPara="1" wrap="square" lIns="0" tIns="45700" rIns="0" bIns="45700" anchor="t" anchorCtr="0">
            <a:noAutofit/>
          </a:bodyPr>
          <a:lstStyle/>
          <a:p>
            <a:pPr marL="91440" marR="0" lvl="0" indent="-304800" algn="l" rtl="0">
              <a:lnSpc>
                <a:spcPct val="90000"/>
              </a:lnSpc>
              <a:spcBef>
                <a:spcPts val="0"/>
              </a:spcBef>
              <a:spcAft>
                <a:spcPts val="0"/>
              </a:spcAft>
              <a:buClr>
                <a:schemeClr val="accent1"/>
              </a:buClr>
              <a:buSzPts val="4800"/>
              <a:buFont typeface="Calibri"/>
              <a:buChar char=" "/>
            </a:pPr>
            <a:r>
              <a:rPr lang="en-US" sz="4800" b="1" u="sng">
                <a:solidFill>
                  <a:schemeClr val="lt1"/>
                </a:solidFill>
                <a:latin typeface="Calibri"/>
                <a:ea typeface="Calibri"/>
                <a:cs typeface="Calibri"/>
                <a:sym typeface="Calibri"/>
              </a:rPr>
              <a:t>Design</a:t>
            </a:r>
            <a:r>
              <a:rPr lang="en-US" sz="4800" b="1">
                <a:solidFill>
                  <a:schemeClr val="lt1"/>
                </a:solidFill>
                <a:latin typeface="Calibri"/>
                <a:ea typeface="Calibri"/>
                <a:cs typeface="Calibri"/>
                <a:sym typeface="Calibri"/>
              </a:rPr>
              <a:t>: </a:t>
            </a:r>
            <a:endParaRPr/>
          </a:p>
          <a:p>
            <a:pPr marL="91440" marR="0" lvl="0" indent="-228600" algn="l" rtl="0">
              <a:lnSpc>
                <a:spcPct val="90000"/>
              </a:lnSpc>
              <a:spcBef>
                <a:spcPts val="1400"/>
              </a:spcBef>
              <a:spcAft>
                <a:spcPts val="0"/>
              </a:spcAft>
              <a:buClr>
                <a:schemeClr val="accent1"/>
              </a:buClr>
              <a:buSzPts val="3600"/>
              <a:buFont typeface="Calibri"/>
              <a:buChar char=" "/>
            </a:pPr>
            <a:r>
              <a:rPr lang="en-US" sz="3600">
                <a:solidFill>
                  <a:schemeClr val="lt1"/>
                </a:solidFill>
                <a:latin typeface="Calibri"/>
                <a:ea typeface="Calibri"/>
                <a:cs typeface="Calibri"/>
                <a:sym typeface="Calibri"/>
              </a:rPr>
              <a:t>Draw and label design for a sustainable city that has little impact on the environment. </a:t>
            </a:r>
            <a:endParaRPr/>
          </a:p>
          <a:p>
            <a:pPr marL="0" marR="0" lvl="1" indent="0" algn="l" rtl="0">
              <a:lnSpc>
                <a:spcPct val="90000"/>
              </a:lnSpc>
              <a:spcBef>
                <a:spcPts val="400"/>
              </a:spcBef>
              <a:spcAft>
                <a:spcPts val="0"/>
              </a:spcAft>
              <a:buClr>
                <a:schemeClr val="accent1"/>
              </a:buClr>
              <a:buSzPts val="4000"/>
              <a:buFont typeface="Calibri"/>
              <a:buNone/>
            </a:pPr>
            <a:endParaRPr sz="4000" b="0" i="0" u="none" strike="noStrike" cap="none">
              <a:solidFill>
                <a:schemeClr val="lt1"/>
              </a:solidFill>
              <a:latin typeface="Calibri"/>
              <a:ea typeface="Calibri"/>
              <a:cs typeface="Calibri"/>
              <a:sym typeface="Calibri"/>
            </a:endParaRPr>
          </a:p>
        </p:txBody>
      </p:sp>
      <p:pic>
        <p:nvPicPr>
          <p:cNvPr id="336" name="Google Shape;336;p17" descr="Green Living Science-final.1.pdf"/>
          <p:cNvPicPr preferRelativeResize="0"/>
          <p:nvPr/>
        </p:nvPicPr>
        <p:blipFill rotWithShape="1">
          <a:blip r:embed="rId3">
            <a:alphaModFix/>
          </a:blip>
          <a:srcRect b="13416"/>
          <a:stretch/>
        </p:blipFill>
        <p:spPr>
          <a:xfrm>
            <a:off x="10853152" y="6020716"/>
            <a:ext cx="1078932" cy="609072"/>
          </a:xfrm>
          <a:prstGeom prst="rect">
            <a:avLst/>
          </a:prstGeom>
          <a:noFill/>
          <a:ln>
            <a:noFill/>
          </a:ln>
        </p:spPr>
      </p:pic>
      <p:sp>
        <p:nvSpPr>
          <p:cNvPr id="337" name="Google Shape;337;p17"/>
          <p:cNvSpPr txBox="1"/>
          <p:nvPr/>
        </p:nvSpPr>
        <p:spPr>
          <a:xfrm>
            <a:off x="4600682" y="302359"/>
            <a:ext cx="719962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Be sure to include the three concepts below in your design:</a:t>
            </a:r>
            <a:endParaRPr/>
          </a:p>
        </p:txBody>
      </p:sp>
      <p:pic>
        <p:nvPicPr>
          <p:cNvPr id="338" name="Google Shape;338;p17"/>
          <p:cNvPicPr preferRelativeResize="0"/>
          <p:nvPr/>
        </p:nvPicPr>
        <p:blipFill rotWithShape="1">
          <a:blip r:embed="rId4">
            <a:alphaModFix/>
          </a:blip>
          <a:srcRect/>
          <a:stretch/>
        </p:blipFill>
        <p:spPr>
          <a:xfrm>
            <a:off x="5305311" y="1327555"/>
            <a:ext cx="5547841" cy="3286029"/>
          </a:xfrm>
          <a:prstGeom prst="roundRect">
            <a:avLst>
              <a:gd name="adj" fmla="val 8594"/>
            </a:avLst>
          </a:prstGeom>
          <a:solidFill>
            <a:srgbClr val="ECECEC"/>
          </a:solidFill>
          <a:ln>
            <a:noFill/>
          </a:ln>
          <a:effectLst>
            <a:reflection stA="38000" endPos="28000" dist="5000" dir="5400000" sy="-100000" algn="bl" rotWithShape="0"/>
          </a:effectLst>
        </p:spPr>
      </p:pic>
      <p:sp>
        <p:nvSpPr>
          <p:cNvPr id="339" name="Google Shape;339;p17"/>
          <p:cNvSpPr txBox="1"/>
          <p:nvPr/>
        </p:nvSpPr>
        <p:spPr>
          <a:xfrm>
            <a:off x="4479417" y="3914618"/>
            <a:ext cx="7320893" cy="32316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1.  Transportation – how people will get around</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2.  Waste – where does it go, how it is collected</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3.  Electricity – how is electricity generated and monitored</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1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1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348" name="Google Shape;348;p18"/>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18"/>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txBox="1"/>
          <p:nvPr/>
        </p:nvSpPr>
        <p:spPr>
          <a:xfrm>
            <a:off x="167709" y="224098"/>
            <a:ext cx="3819090" cy="2909818"/>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None/>
            </a:pPr>
            <a:r>
              <a:rPr lang="en-US" sz="3200" b="1">
                <a:solidFill>
                  <a:srgbClr val="FFFFFF"/>
                </a:solidFill>
                <a:latin typeface="Calibri"/>
                <a:ea typeface="Calibri"/>
                <a:cs typeface="Calibri"/>
                <a:sym typeface="Calibri"/>
              </a:rPr>
              <a:t>Beyond the 3Rs: Reduce, Reuse, Recycle</a:t>
            </a:r>
            <a:endParaRPr/>
          </a:p>
          <a:p>
            <a:pPr marL="0" marR="0" lvl="0" indent="0" algn="l" rtl="0">
              <a:lnSpc>
                <a:spcPct val="85000"/>
              </a:lnSpc>
              <a:spcBef>
                <a:spcPts val="600"/>
              </a:spcBef>
              <a:spcAft>
                <a:spcPts val="0"/>
              </a:spcAft>
              <a:buNone/>
            </a:pPr>
            <a:r>
              <a:rPr lang="en-US" sz="3200">
                <a:solidFill>
                  <a:srgbClr val="FFFFFF"/>
                </a:solidFill>
                <a:latin typeface="Calibri"/>
                <a:ea typeface="Calibri"/>
                <a:cs typeface="Calibri"/>
                <a:sym typeface="Calibri"/>
              </a:rPr>
              <a:t>Sometimes practices the 3Rs is not enough when it comes to helping the Earth. </a:t>
            </a:r>
            <a:endParaRPr/>
          </a:p>
        </p:txBody>
      </p:sp>
      <p:sp>
        <p:nvSpPr>
          <p:cNvPr id="351" name="Google Shape;351;p18"/>
          <p:cNvSpPr txBox="1"/>
          <p:nvPr/>
        </p:nvSpPr>
        <p:spPr>
          <a:xfrm>
            <a:off x="266946" y="3619861"/>
            <a:ext cx="3802411" cy="3335519"/>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None/>
            </a:pPr>
            <a:r>
              <a:rPr lang="en-US" sz="3200" b="1" u="sng">
                <a:solidFill>
                  <a:srgbClr val="FFFFFF"/>
                </a:solidFill>
                <a:latin typeface="Calibri"/>
                <a:ea typeface="Calibri"/>
                <a:cs typeface="Calibri"/>
                <a:sym typeface="Calibri"/>
              </a:rPr>
              <a:t>Write: </a:t>
            </a:r>
            <a:endParaRPr/>
          </a:p>
          <a:p>
            <a:pPr marL="0" marR="0" lvl="0" indent="0" algn="l" rtl="0">
              <a:lnSpc>
                <a:spcPct val="90000"/>
              </a:lnSpc>
              <a:spcBef>
                <a:spcPts val="600"/>
              </a:spcBef>
              <a:spcAft>
                <a:spcPts val="0"/>
              </a:spcAft>
              <a:buNone/>
            </a:pPr>
            <a:r>
              <a:rPr lang="en-US" sz="2100">
                <a:solidFill>
                  <a:srgbClr val="FFFFFF"/>
                </a:solidFill>
                <a:latin typeface="Calibri"/>
                <a:ea typeface="Calibri"/>
                <a:cs typeface="Calibri"/>
                <a:sym typeface="Calibri"/>
              </a:rPr>
              <a:t>What are other R words that could be added to the 3Rs that could be practiced to help the planet? </a:t>
            </a:r>
            <a:endParaRPr/>
          </a:p>
          <a:p>
            <a:pPr marL="0" marR="0" lvl="0" indent="0" algn="l" rtl="0">
              <a:lnSpc>
                <a:spcPct val="90000"/>
              </a:lnSpc>
              <a:spcBef>
                <a:spcPts val="600"/>
              </a:spcBef>
              <a:spcAft>
                <a:spcPts val="0"/>
              </a:spcAft>
              <a:buNone/>
            </a:pPr>
            <a:endParaRPr sz="2100">
              <a:solidFill>
                <a:srgbClr val="FFFFFF"/>
              </a:solidFill>
              <a:latin typeface="Calibri"/>
              <a:ea typeface="Calibri"/>
              <a:cs typeface="Calibri"/>
              <a:sym typeface="Calibri"/>
            </a:endParaRPr>
          </a:p>
          <a:p>
            <a:pPr marL="0" marR="0" lvl="0" indent="0" algn="l" rtl="0">
              <a:lnSpc>
                <a:spcPct val="90000"/>
              </a:lnSpc>
              <a:spcBef>
                <a:spcPts val="600"/>
              </a:spcBef>
              <a:spcAft>
                <a:spcPts val="0"/>
              </a:spcAft>
              <a:buNone/>
            </a:pPr>
            <a:r>
              <a:rPr lang="en-US" sz="2100">
                <a:solidFill>
                  <a:srgbClr val="FFFFFF"/>
                </a:solidFill>
                <a:latin typeface="Calibri"/>
                <a:ea typeface="Calibri"/>
                <a:cs typeface="Calibri"/>
                <a:sym typeface="Calibri"/>
              </a:rPr>
              <a:t>Be sure to include an explanation why your R word is a good addition</a:t>
            </a:r>
            <a:r>
              <a:rPr lang="en-US" sz="2000">
                <a:solidFill>
                  <a:srgbClr val="FFFFFF"/>
                </a:solidFill>
                <a:latin typeface="Calibri"/>
                <a:ea typeface="Calibri"/>
                <a:cs typeface="Calibri"/>
                <a:sym typeface="Calibri"/>
              </a:rPr>
              <a:t>.</a:t>
            </a:r>
            <a:endParaRPr/>
          </a:p>
        </p:txBody>
      </p:sp>
      <p:pic>
        <p:nvPicPr>
          <p:cNvPr id="352" name="Google Shape;352;p18" descr="Image result for reduce reuse recycle"/>
          <p:cNvPicPr preferRelativeResize="0"/>
          <p:nvPr/>
        </p:nvPicPr>
        <p:blipFill rotWithShape="1">
          <a:blip r:embed="rId3">
            <a:alphaModFix/>
          </a:blip>
          <a:srcRect t="8330" r="-2" b="13461"/>
          <a:stretch/>
        </p:blipFill>
        <p:spPr>
          <a:xfrm>
            <a:off x="4075043" y="10"/>
            <a:ext cx="8111272" cy="6857990"/>
          </a:xfrm>
          <a:prstGeom prst="rect">
            <a:avLst/>
          </a:prstGeom>
          <a:noFill/>
          <a:ln>
            <a:noFill/>
          </a:ln>
        </p:spPr>
      </p:pic>
      <p:sp>
        <p:nvSpPr>
          <p:cNvPr id="353" name="Google Shape;353;p18"/>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18" descr="Green Living Science-final.1.pdf"/>
          <p:cNvPicPr preferRelativeResize="0"/>
          <p:nvPr/>
        </p:nvPicPr>
        <p:blipFill rotWithShape="1">
          <a:blip r:embed="rId4">
            <a:alphaModFix/>
          </a:blip>
          <a:srcRect b="13416"/>
          <a:stretch/>
        </p:blipFill>
        <p:spPr>
          <a:xfrm>
            <a:off x="10939417" y="5551613"/>
            <a:ext cx="1078932" cy="6090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1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2" name="Google Shape;362;p1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63" name="Google Shape;363;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9"/>
          <p:cNvSpPr/>
          <p:nvPr/>
        </p:nvSpPr>
        <p:spPr>
          <a:xfrm>
            <a:off x="7613486"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556906"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6" name="Google Shape;366;p19" descr="Green Living Science-final.1.pdf"/>
          <p:cNvPicPr preferRelativeResize="0"/>
          <p:nvPr/>
        </p:nvPicPr>
        <p:blipFill rotWithShape="1">
          <a:blip r:embed="rId3">
            <a:alphaModFix/>
          </a:blip>
          <a:srcRect b="13416"/>
          <a:stretch/>
        </p:blipFill>
        <p:spPr>
          <a:xfrm>
            <a:off x="10879466" y="6115314"/>
            <a:ext cx="1078932" cy="609072"/>
          </a:xfrm>
          <a:prstGeom prst="rect">
            <a:avLst/>
          </a:prstGeom>
          <a:noFill/>
          <a:ln>
            <a:noFill/>
          </a:ln>
        </p:spPr>
      </p:pic>
      <p:sp>
        <p:nvSpPr>
          <p:cNvPr id="367" name="Google Shape;367;p19"/>
          <p:cNvSpPr txBox="1"/>
          <p:nvPr/>
        </p:nvSpPr>
        <p:spPr>
          <a:xfrm>
            <a:off x="7878960" y="887483"/>
            <a:ext cx="3961544" cy="1442156"/>
          </a:xfrm>
          <a:prstGeom prst="rect">
            <a:avLst/>
          </a:prstGeom>
          <a:noFill/>
          <a:ln>
            <a:noFill/>
          </a:ln>
        </p:spPr>
        <p:txBody>
          <a:bodyPr spcFirstLastPara="1" wrap="square" lIns="91425" tIns="45700" rIns="91425" bIns="45700" anchor="t" anchorCtr="0">
            <a:noAutofit/>
          </a:bodyPr>
          <a:lstStyle/>
          <a:p>
            <a:pPr marL="91440" marR="0" lvl="0" indent="-304800" algn="l" rtl="0">
              <a:lnSpc>
                <a:spcPct val="90000"/>
              </a:lnSpc>
              <a:spcBef>
                <a:spcPts val="0"/>
              </a:spcBef>
              <a:spcAft>
                <a:spcPts val="0"/>
              </a:spcAft>
              <a:buClr>
                <a:schemeClr val="accent1"/>
              </a:buClr>
              <a:buSzPts val="4800"/>
              <a:buFont typeface="Calibri"/>
              <a:buChar char=" "/>
            </a:pPr>
            <a:r>
              <a:rPr lang="en-US" sz="4800" b="1" u="sng">
                <a:solidFill>
                  <a:schemeClr val="lt1"/>
                </a:solidFill>
                <a:latin typeface="Calibri"/>
                <a:ea typeface="Calibri"/>
                <a:cs typeface="Calibri"/>
                <a:sym typeface="Calibri"/>
              </a:rPr>
              <a:t>Turn and Talk</a:t>
            </a:r>
            <a:r>
              <a:rPr lang="en-US" sz="4800" b="1">
                <a:solidFill>
                  <a:schemeClr val="lt1"/>
                </a:solidFill>
                <a:latin typeface="Calibri"/>
                <a:ea typeface="Calibri"/>
                <a:cs typeface="Calibri"/>
                <a:sym typeface="Calibri"/>
              </a:rPr>
              <a:t>: </a:t>
            </a:r>
            <a:endParaRPr/>
          </a:p>
          <a:p>
            <a:pPr marL="91440" marR="0" lvl="0" indent="-279400" algn="l" rtl="0">
              <a:lnSpc>
                <a:spcPct val="90000"/>
              </a:lnSpc>
              <a:spcBef>
                <a:spcPts val="1400"/>
              </a:spcBef>
              <a:spcAft>
                <a:spcPts val="0"/>
              </a:spcAft>
              <a:buClr>
                <a:schemeClr val="accent1"/>
              </a:buClr>
              <a:buSzPts val="4400"/>
              <a:buFont typeface="Calibri"/>
              <a:buChar char=" "/>
            </a:pPr>
            <a:r>
              <a:rPr lang="en-US" sz="4400">
                <a:solidFill>
                  <a:schemeClr val="lt1"/>
                </a:solidFill>
                <a:latin typeface="Calibri"/>
                <a:ea typeface="Calibri"/>
                <a:cs typeface="Calibri"/>
                <a:sym typeface="Calibri"/>
              </a:rPr>
              <a:t>Looking at the graph, determine what percentage of water is fresh.  </a:t>
            </a:r>
            <a:endParaRPr/>
          </a:p>
        </p:txBody>
      </p:sp>
      <p:pic>
        <p:nvPicPr>
          <p:cNvPr id="368" name="Google Shape;368;p19"/>
          <p:cNvPicPr preferRelativeResize="0"/>
          <p:nvPr/>
        </p:nvPicPr>
        <p:blipFill rotWithShape="1">
          <a:blip r:embed="rId4">
            <a:alphaModFix/>
          </a:blip>
          <a:srcRect/>
          <a:stretch/>
        </p:blipFill>
        <p:spPr>
          <a:xfrm>
            <a:off x="-6220" y="247650"/>
            <a:ext cx="7483503" cy="617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 name="Google Shape;120;p2"/>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21" name="Google Shape;121;p2"/>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2" name="Google Shape;122;p2"/>
          <p:cNvPicPr preferRelativeResize="0"/>
          <p:nvPr/>
        </p:nvPicPr>
        <p:blipFill rotWithShape="1">
          <a:blip r:embed="rId3">
            <a:alphaModFix/>
          </a:blip>
          <a:srcRect/>
          <a:stretch/>
        </p:blipFill>
        <p:spPr>
          <a:xfrm>
            <a:off x="4688745" y="1333742"/>
            <a:ext cx="6992720" cy="4846740"/>
          </a:xfrm>
          <a:prstGeom prst="rect">
            <a:avLst/>
          </a:prstGeom>
          <a:noFill/>
          <a:ln>
            <a:noFill/>
          </a:ln>
        </p:spPr>
      </p:pic>
      <p:sp>
        <p:nvSpPr>
          <p:cNvPr id="123" name="Google Shape;123;p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txBox="1"/>
          <p:nvPr/>
        </p:nvSpPr>
        <p:spPr>
          <a:xfrm>
            <a:off x="317289" y="-674511"/>
            <a:ext cx="3084844" cy="2103875"/>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FFFFFF"/>
              </a:buClr>
              <a:buSzPts val="3600"/>
              <a:buFont typeface="Calibri"/>
              <a:buNone/>
            </a:pPr>
            <a:r>
              <a:rPr lang="en-US" sz="3600" b="1" i="0" u="none" strike="noStrike" cap="none">
                <a:solidFill>
                  <a:srgbClr val="FFFFFF"/>
                </a:solidFill>
                <a:latin typeface="Calibri"/>
                <a:ea typeface="Calibri"/>
                <a:cs typeface="Calibri"/>
                <a:sym typeface="Calibri"/>
              </a:rPr>
              <a:t>For Teachers:</a:t>
            </a:r>
            <a:endParaRPr/>
          </a:p>
        </p:txBody>
      </p:sp>
      <p:sp>
        <p:nvSpPr>
          <p:cNvPr id="125" name="Google Shape;125;p2"/>
          <p:cNvSpPr txBox="1"/>
          <p:nvPr/>
        </p:nvSpPr>
        <p:spPr>
          <a:xfrm>
            <a:off x="309011" y="1621449"/>
            <a:ext cx="3084844" cy="4596471"/>
          </a:xfrm>
          <a:prstGeom prst="rect">
            <a:avLst/>
          </a:prstGeom>
          <a:noFill/>
          <a:ln>
            <a:noFill/>
          </a:ln>
        </p:spPr>
        <p:txBody>
          <a:bodyPr spcFirstLastPara="1" wrap="square" lIns="0" tIns="45700" rIns="0" bIns="45700" anchor="t" anchorCtr="0">
            <a:noAutofit/>
          </a:bodyPr>
          <a:lstStyle/>
          <a:p>
            <a:pPr marL="91440" marR="0" lvl="0" indent="-114300" algn="l" rtl="0">
              <a:lnSpc>
                <a:spcPct val="90000"/>
              </a:lnSpc>
              <a:spcBef>
                <a:spcPts val="0"/>
              </a:spcBef>
              <a:spcAft>
                <a:spcPts val="0"/>
              </a:spcAft>
              <a:buClr>
                <a:srgbClr val="99CB38"/>
              </a:buClr>
              <a:buSzPts val="1800"/>
              <a:buFont typeface="Calibri"/>
              <a:buChar char="§"/>
            </a:pPr>
            <a:r>
              <a:rPr lang="en-US" sz="1800" b="0" i="0" u="none" strike="noStrike" cap="none">
                <a:solidFill>
                  <a:srgbClr val="FFFFFF"/>
                </a:solidFill>
                <a:latin typeface="Times New Roman"/>
                <a:ea typeface="Times New Roman"/>
                <a:cs typeface="Times New Roman"/>
                <a:sym typeface="Times New Roman"/>
              </a:rPr>
              <a:t>Green Living Science is a non-profit organization dedicated to increasing awareness of environmental literacy in Detroit. Since 2012 we have partnered with DPSCD to increase awareness of environmental issues facing our city, state and planet. </a:t>
            </a:r>
            <a:endParaRPr/>
          </a:p>
          <a:p>
            <a:pPr marL="91440" marR="0" lvl="0" indent="-114300" algn="l" rtl="0">
              <a:lnSpc>
                <a:spcPct val="90000"/>
              </a:lnSpc>
              <a:spcBef>
                <a:spcPts val="1400"/>
              </a:spcBef>
              <a:spcAft>
                <a:spcPts val="0"/>
              </a:spcAft>
              <a:buClr>
                <a:srgbClr val="99CB38"/>
              </a:buClr>
              <a:buSzPts val="1800"/>
              <a:buFont typeface="Calibri"/>
              <a:buChar char="§"/>
            </a:pPr>
            <a:r>
              <a:rPr lang="en-US" sz="1800" b="0" i="0" u="none" strike="noStrike" cap="none">
                <a:solidFill>
                  <a:srgbClr val="FFFFFF"/>
                </a:solidFill>
                <a:latin typeface="Times New Roman"/>
                <a:ea typeface="Times New Roman"/>
                <a:cs typeface="Times New Roman"/>
                <a:sym typeface="Times New Roman"/>
              </a:rPr>
              <a:t>Our educators designed this presentation as a resource for YOU! Simply pick a slide and pop it up at the beginning of class to have your students think more about what they can do to help our planet! The answers along with informational source are in the notes section of each slide. </a:t>
            </a:r>
            <a:endParaRPr/>
          </a:p>
        </p:txBody>
      </p:sp>
      <p:sp>
        <p:nvSpPr>
          <p:cNvPr id="126" name="Google Shape;126;p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rot="10210491">
            <a:off x="2450168" y="6159190"/>
            <a:ext cx="2505364" cy="333662"/>
          </a:xfrm>
          <a:prstGeom prst="leftArrow">
            <a:avLst>
              <a:gd name="adj1" fmla="val 50000"/>
              <a:gd name="adj2" fmla="val 50000"/>
            </a:avLst>
          </a:prstGeom>
          <a:solidFill>
            <a:schemeClr val="accent1"/>
          </a:solidFill>
          <a:ln w="15875" cap="flat" cmpd="sng">
            <a:solidFill>
              <a:srgbClr val="6F94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28" name="Google Shape;128;p2"/>
          <p:cNvCxnSpPr/>
          <p:nvPr/>
        </p:nvCxnSpPr>
        <p:spPr>
          <a:xfrm rot="10800000" flipH="1">
            <a:off x="370777" y="1531113"/>
            <a:ext cx="2674509" cy="12236"/>
          </a:xfrm>
          <a:prstGeom prst="straightConnector1">
            <a:avLst/>
          </a:prstGeom>
          <a:noFill/>
          <a:ln w="12700" cap="flat" cmpd="sng">
            <a:solidFill>
              <a:schemeClr val="lt1"/>
            </a:solidFill>
            <a:prstDash val="solid"/>
            <a:round/>
            <a:headEnd type="none" w="sm" len="sm"/>
            <a:tailEnd type="none" w="sm" len="sm"/>
          </a:ln>
        </p:spPr>
      </p:cxnSp>
      <p:pic>
        <p:nvPicPr>
          <p:cNvPr id="129" name="Google Shape;129;p2" descr="Green Living Science-final.1.pdf"/>
          <p:cNvPicPr preferRelativeResize="0"/>
          <p:nvPr/>
        </p:nvPicPr>
        <p:blipFill rotWithShape="1">
          <a:blip r:embed="rId4">
            <a:alphaModFix/>
          </a:blip>
          <a:srcRect b="13416"/>
          <a:stretch/>
        </p:blipFill>
        <p:spPr>
          <a:xfrm>
            <a:off x="10752852" y="12245"/>
            <a:ext cx="1384609" cy="78163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p:nvPr/>
        </p:nvSpPr>
        <p:spPr>
          <a:xfrm>
            <a:off x="1956261" y="4543533"/>
            <a:ext cx="8279477" cy="8771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Times New Roman"/>
                <a:ea typeface="Times New Roman"/>
                <a:cs typeface="Times New Roman"/>
                <a:sym typeface="Times New Roman"/>
              </a:rPr>
              <a:t>For more information about Green Living Science or to help your students receive a free recycling cart at home please contact </a:t>
            </a:r>
            <a:r>
              <a:rPr lang="en-US" sz="1600" b="0" i="0" u="sng" strike="noStrike" cap="none">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info@greenlivingscience.org</a:t>
            </a:r>
            <a:r>
              <a:rPr lang="en-US" sz="1600" b="0" i="0" u="none" strike="noStrike" cap="none">
                <a:solidFill>
                  <a:srgbClr val="000000"/>
                </a:solidFill>
                <a:latin typeface="Times New Roman"/>
                <a:ea typeface="Times New Roman"/>
                <a:cs typeface="Times New Roman"/>
                <a:sym typeface="Times New Roman"/>
              </a:rPr>
              <a:t>  or call 313-871-4000 Ext. 3</a:t>
            </a:r>
            <a:endParaRPr/>
          </a:p>
          <a:p>
            <a:pPr marL="0" marR="0" lvl="0" indent="0" algn="ctr" rtl="0">
              <a:lnSpc>
                <a:spcPct val="100000"/>
              </a:lnSpc>
              <a:spcBef>
                <a:spcPts val="60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374" name="Google Shape;374;p20" descr="Green Living Science-final.1.pdf"/>
          <p:cNvPicPr preferRelativeResize="0"/>
          <p:nvPr/>
        </p:nvPicPr>
        <p:blipFill rotWithShape="1">
          <a:blip r:embed="rId4">
            <a:alphaModFix/>
          </a:blip>
          <a:srcRect t="9607" b="13415"/>
          <a:stretch/>
        </p:blipFill>
        <p:spPr>
          <a:xfrm>
            <a:off x="3277104" y="1437303"/>
            <a:ext cx="5637790" cy="2829509"/>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38" name="Google Shape;138;p3"/>
          <p:cNvSpPr/>
          <p:nvPr/>
        </p:nvSpPr>
        <p:spPr>
          <a:xfrm>
            <a:off x="0" y="1"/>
            <a:ext cx="12192000"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3"/>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3"/>
          <p:cNvSpPr txBox="1">
            <a:spLocks noGrp="1"/>
          </p:cNvSpPr>
          <p:nvPr>
            <p:ph type="title"/>
          </p:nvPr>
        </p:nvSpPr>
        <p:spPr>
          <a:xfrm>
            <a:off x="5181601" y="634946"/>
            <a:ext cx="6368142"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2600"/>
              <a:buFont typeface="Calibri"/>
              <a:buNone/>
            </a:pPr>
            <a:r>
              <a:rPr lang="en-US" sz="2600" b="1" u="sng">
                <a:solidFill>
                  <a:srgbClr val="3F3F3F"/>
                </a:solidFill>
              </a:rPr>
              <a:t>Turn and Talk:</a:t>
            </a:r>
            <a:br>
              <a:rPr lang="en-US" sz="2600" b="1">
                <a:solidFill>
                  <a:srgbClr val="3F3F3F"/>
                </a:solidFill>
              </a:rPr>
            </a:br>
            <a:r>
              <a:rPr lang="en-US" sz="2600" i="1">
                <a:solidFill>
                  <a:srgbClr val="3F3F3F"/>
                </a:solidFill>
              </a:rPr>
              <a:t>Talk with a partner about the ways to practice reducing waste like paper in your classroom.</a:t>
            </a:r>
            <a:endParaRPr/>
          </a:p>
        </p:txBody>
      </p:sp>
      <p:pic>
        <p:nvPicPr>
          <p:cNvPr id="141" name="Google Shape;141;p3" descr="A crowd of people at a beach&#10;&#10;Description automatically generated"/>
          <p:cNvPicPr preferRelativeResize="0"/>
          <p:nvPr/>
        </p:nvPicPr>
        <p:blipFill rotWithShape="1">
          <a:blip r:embed="rId3">
            <a:alphaModFix/>
          </a:blip>
          <a:srcRect l="19496" r="23088" b="1"/>
          <a:stretch/>
        </p:blipFill>
        <p:spPr>
          <a:xfrm>
            <a:off x="20" y="-12128"/>
            <a:ext cx="4654276" cy="6870127"/>
          </a:xfrm>
          <a:prstGeom prst="rect">
            <a:avLst/>
          </a:prstGeom>
          <a:noFill/>
          <a:ln>
            <a:noFill/>
          </a:ln>
        </p:spPr>
      </p:pic>
      <p:cxnSp>
        <p:nvCxnSpPr>
          <p:cNvPr id="142" name="Google Shape;142;p3"/>
          <p:cNvCxnSpPr/>
          <p:nvPr/>
        </p:nvCxnSpPr>
        <p:spPr>
          <a:xfrm>
            <a:off x="5287617" y="2085703"/>
            <a:ext cx="6170686"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143" name="Google Shape;143;p3"/>
          <p:cNvSpPr txBox="1">
            <a:spLocks noGrp="1"/>
          </p:cNvSpPr>
          <p:nvPr>
            <p:ph type="body" idx="1"/>
          </p:nvPr>
        </p:nvSpPr>
        <p:spPr>
          <a:xfrm>
            <a:off x="5181601" y="2198914"/>
            <a:ext cx="6368142" cy="3670180"/>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3200"/>
              <a:buFont typeface="Calibri"/>
              <a:buNone/>
            </a:pPr>
            <a:r>
              <a:rPr lang="en-US" sz="3200" b="1">
                <a:latin typeface="Times New Roman"/>
                <a:ea typeface="Times New Roman"/>
                <a:cs typeface="Times New Roman"/>
                <a:sym typeface="Times New Roman"/>
              </a:rPr>
              <a:t>Reducing</a:t>
            </a:r>
            <a:r>
              <a:rPr lang="en-US" sz="2800">
                <a:latin typeface="Calibri"/>
                <a:ea typeface="Calibri"/>
                <a:cs typeface="Calibri"/>
                <a:sym typeface="Calibri"/>
              </a:rPr>
              <a:t> means making less waste. If you throw out your plastic water bottle each school day, you’ll have thrown out almost 200 plastic water bottles by the end of the school year! However, if you use the same plastic water bottle over and over, you’ll have </a:t>
            </a:r>
            <a:r>
              <a:rPr lang="en-US" sz="2800" i="1">
                <a:latin typeface="Calibri"/>
                <a:ea typeface="Calibri"/>
                <a:cs typeface="Calibri"/>
                <a:sym typeface="Calibri"/>
              </a:rPr>
              <a:t>reduced</a:t>
            </a:r>
            <a:r>
              <a:rPr lang="en-US" sz="2800">
                <a:latin typeface="Calibri"/>
                <a:ea typeface="Calibri"/>
                <a:cs typeface="Calibri"/>
                <a:sym typeface="Calibri"/>
              </a:rPr>
              <a:t> the amount of plastic you use.</a:t>
            </a:r>
            <a:r>
              <a:rPr lang="en-US" sz="2800" b="1" u="sng">
                <a:latin typeface="Calibri"/>
                <a:ea typeface="Calibri"/>
                <a:cs typeface="Calibri"/>
                <a:sym typeface="Calibri"/>
              </a:rPr>
              <a:t> </a:t>
            </a:r>
            <a:endParaRPr sz="2800">
              <a:latin typeface="Calibri"/>
              <a:ea typeface="Calibri"/>
              <a:cs typeface="Calibri"/>
              <a:sym typeface="Calibri"/>
            </a:endParaRPr>
          </a:p>
        </p:txBody>
      </p:sp>
      <p:pic>
        <p:nvPicPr>
          <p:cNvPr id="144" name="Google Shape;144;p3" descr="Green Living Science-final.1.pdf"/>
          <p:cNvPicPr preferRelativeResize="0"/>
          <p:nvPr/>
        </p:nvPicPr>
        <p:blipFill rotWithShape="1">
          <a:blip r:embed="rId4">
            <a:alphaModFix/>
          </a:blip>
          <a:srcRect b="13416"/>
          <a:stretch/>
        </p:blipFill>
        <p:spPr>
          <a:xfrm>
            <a:off x="10983879" y="6126456"/>
            <a:ext cx="1078932" cy="6090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3577462" y="-232441"/>
            <a:ext cx="9197009" cy="2286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63A537"/>
              </a:buClr>
              <a:buSzPts val="3200"/>
              <a:buFont typeface="Times New Roman"/>
              <a:buNone/>
            </a:pPr>
            <a:r>
              <a:rPr lang="en-US" sz="3200" b="1" u="sng">
                <a:solidFill>
                  <a:srgbClr val="63A537"/>
                </a:solidFill>
                <a:latin typeface="Times New Roman"/>
                <a:ea typeface="Times New Roman"/>
                <a:cs typeface="Times New Roman"/>
                <a:sym typeface="Times New Roman"/>
              </a:rPr>
              <a:t>Write Down:</a:t>
            </a:r>
            <a:br>
              <a:rPr lang="en-US" sz="3200" b="1" u="sng">
                <a:solidFill>
                  <a:srgbClr val="63A537"/>
                </a:solidFill>
              </a:rPr>
            </a:br>
            <a:r>
              <a:rPr lang="en-US" sz="3200">
                <a:solidFill>
                  <a:srgbClr val="63A537"/>
                </a:solidFill>
              </a:rPr>
              <a:t>One way you can reuse materials in the classroom.</a:t>
            </a:r>
            <a:endParaRPr/>
          </a:p>
        </p:txBody>
      </p:sp>
      <p:sp>
        <p:nvSpPr>
          <p:cNvPr id="151" name="Google Shape;151;p4"/>
          <p:cNvSpPr txBox="1">
            <a:spLocks noGrp="1"/>
          </p:cNvSpPr>
          <p:nvPr>
            <p:ph type="body" idx="1"/>
          </p:nvPr>
        </p:nvSpPr>
        <p:spPr>
          <a:xfrm>
            <a:off x="243839" y="274320"/>
            <a:ext cx="3642361" cy="250698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5400"/>
              <a:buNone/>
            </a:pPr>
            <a:r>
              <a:rPr lang="en-US" sz="5400" b="1">
                <a:solidFill>
                  <a:schemeClr val="lt1"/>
                </a:solidFill>
                <a:latin typeface="Times New Roman"/>
                <a:ea typeface="Times New Roman"/>
                <a:cs typeface="Times New Roman"/>
                <a:sym typeface="Times New Roman"/>
              </a:rPr>
              <a:t>Reusing</a:t>
            </a:r>
            <a:r>
              <a:rPr lang="en-US" sz="4000">
                <a:solidFill>
                  <a:schemeClr val="lt1"/>
                </a:solidFill>
                <a:latin typeface="Calibri"/>
                <a:ea typeface="Calibri"/>
                <a:cs typeface="Calibri"/>
                <a:sym typeface="Calibri"/>
              </a:rPr>
              <a:t> is another way to make less waste. There are many different ways to practice reuse; you can refill bottles of water, create an art project or shop at thrift stores.</a:t>
            </a:r>
            <a:endParaRPr/>
          </a:p>
        </p:txBody>
      </p:sp>
      <p:pic>
        <p:nvPicPr>
          <p:cNvPr id="152" name="Google Shape;152;p4" descr="Green Living Science-final.1.pdf"/>
          <p:cNvPicPr preferRelativeResize="0"/>
          <p:nvPr/>
        </p:nvPicPr>
        <p:blipFill rotWithShape="1">
          <a:blip r:embed="rId3">
            <a:alphaModFix/>
          </a:blip>
          <a:srcRect b="13416"/>
          <a:stretch/>
        </p:blipFill>
        <p:spPr>
          <a:xfrm>
            <a:off x="10983879" y="6126456"/>
            <a:ext cx="1078932" cy="609072"/>
          </a:xfrm>
          <a:prstGeom prst="rect">
            <a:avLst/>
          </a:prstGeom>
          <a:noFill/>
          <a:ln>
            <a:noFill/>
          </a:ln>
        </p:spPr>
      </p:pic>
      <p:pic>
        <p:nvPicPr>
          <p:cNvPr id="153" name="Google Shape;153;p4" descr="A picture containing bottle, table, sitting, man&#10;&#10;Description automatically generated"/>
          <p:cNvPicPr preferRelativeResize="0"/>
          <p:nvPr/>
        </p:nvPicPr>
        <p:blipFill rotWithShape="1">
          <a:blip r:embed="rId4">
            <a:alphaModFix/>
          </a:blip>
          <a:srcRect l="4304" t="30332" r="17110"/>
          <a:stretch/>
        </p:blipFill>
        <p:spPr>
          <a:xfrm>
            <a:off x="4475743" y="2211457"/>
            <a:ext cx="7400445" cy="27378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5"/>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 name="Google Shape;161;p5"/>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62" name="Google Shape;162;p5"/>
          <p:cNvSpPr/>
          <p:nvPr/>
        </p:nvSpPr>
        <p:spPr>
          <a:xfrm>
            <a:off x="0" y="1"/>
            <a:ext cx="12192000"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5"/>
          <p:cNvSpPr/>
          <p:nvPr/>
        </p:nvSpPr>
        <p:spPr>
          <a:xfrm>
            <a:off x="0" y="0"/>
            <a:ext cx="12192000" cy="63343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5"/>
          <p:cNvSpPr txBox="1"/>
          <p:nvPr/>
        </p:nvSpPr>
        <p:spPr>
          <a:xfrm>
            <a:off x="6177012" y="681673"/>
            <a:ext cx="4654276" cy="1450757"/>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None/>
            </a:pPr>
            <a:r>
              <a:rPr lang="en-US" sz="3000" b="1" i="0" u="sng" strike="noStrike" cap="none">
                <a:solidFill>
                  <a:srgbClr val="3F3F3F"/>
                </a:solidFill>
                <a:latin typeface="Calibri"/>
                <a:ea typeface="Calibri"/>
                <a:cs typeface="Calibri"/>
                <a:sym typeface="Calibri"/>
              </a:rPr>
              <a:t>Turn and Talk:</a:t>
            </a:r>
            <a:endParaRPr/>
          </a:p>
          <a:p>
            <a:pPr marL="0" marR="0" lvl="0" indent="0" algn="ctr" rtl="0">
              <a:lnSpc>
                <a:spcPct val="85000"/>
              </a:lnSpc>
              <a:spcBef>
                <a:spcPts val="600"/>
              </a:spcBef>
              <a:spcAft>
                <a:spcPts val="0"/>
              </a:spcAft>
              <a:buNone/>
            </a:pPr>
            <a:r>
              <a:rPr lang="en-US" sz="3000" b="0" i="1" u="none" strike="noStrike" cap="none">
                <a:solidFill>
                  <a:srgbClr val="3F3F3F"/>
                </a:solidFill>
                <a:latin typeface="Calibri"/>
                <a:ea typeface="Calibri"/>
                <a:cs typeface="Calibri"/>
                <a:sym typeface="Calibri"/>
              </a:rPr>
              <a:t>How could you and your neighbors start composting? </a:t>
            </a:r>
            <a:endParaRPr/>
          </a:p>
        </p:txBody>
      </p:sp>
      <p:pic>
        <p:nvPicPr>
          <p:cNvPr id="165" name="Google Shape;165;p5" descr="A wooden bench sitting in a garden&#10;&#10;Description automatically generated"/>
          <p:cNvPicPr preferRelativeResize="0"/>
          <p:nvPr/>
        </p:nvPicPr>
        <p:blipFill rotWithShape="1">
          <a:blip r:embed="rId3">
            <a:alphaModFix/>
          </a:blip>
          <a:srcRect l="10193" r="35794" b="1"/>
          <a:stretch/>
        </p:blipFill>
        <p:spPr>
          <a:xfrm>
            <a:off x="20" y="-12128"/>
            <a:ext cx="4654276" cy="6870127"/>
          </a:xfrm>
          <a:prstGeom prst="rect">
            <a:avLst/>
          </a:prstGeom>
          <a:noFill/>
          <a:ln>
            <a:noFill/>
          </a:ln>
        </p:spPr>
      </p:pic>
      <p:cxnSp>
        <p:nvCxnSpPr>
          <p:cNvPr id="166" name="Google Shape;166;p5"/>
          <p:cNvCxnSpPr/>
          <p:nvPr/>
        </p:nvCxnSpPr>
        <p:spPr>
          <a:xfrm>
            <a:off x="5287617" y="2085703"/>
            <a:ext cx="6170686" cy="0"/>
          </a:xfrm>
          <a:prstGeom prst="straightConnector1">
            <a:avLst/>
          </a:prstGeom>
          <a:noFill/>
          <a:ln w="9525" cap="flat" cmpd="sng">
            <a:solidFill>
              <a:srgbClr val="7F7F7F">
                <a:alpha val="89803"/>
              </a:srgbClr>
            </a:solidFill>
            <a:prstDash val="solid"/>
            <a:round/>
            <a:headEnd type="none" w="sm" len="sm"/>
            <a:tailEnd type="none" w="sm" len="sm"/>
          </a:ln>
        </p:spPr>
      </p:cxnSp>
      <p:sp>
        <p:nvSpPr>
          <p:cNvPr id="167" name="Google Shape;167;p5"/>
          <p:cNvSpPr/>
          <p:nvPr/>
        </p:nvSpPr>
        <p:spPr>
          <a:xfrm>
            <a:off x="5320079" y="2198914"/>
            <a:ext cx="6368142" cy="3670180"/>
          </a:xfrm>
          <a:prstGeom prst="rect">
            <a:avLst/>
          </a:prstGeom>
          <a:noFill/>
          <a:ln>
            <a:noFill/>
          </a:ln>
        </p:spPr>
        <p:txBody>
          <a:bodyPr spcFirstLastPara="1" wrap="square" lIns="0" tIns="45700" rIns="0" bIns="45700" anchor="t" anchorCtr="0">
            <a:normAutofit/>
          </a:bodyPr>
          <a:lstStyle/>
          <a:p>
            <a:pPr marL="0" marR="0" lvl="0" indent="0" algn="l" rtl="0">
              <a:lnSpc>
                <a:spcPct val="80000"/>
              </a:lnSpc>
              <a:spcBef>
                <a:spcPts val="0"/>
              </a:spcBef>
              <a:spcAft>
                <a:spcPts val="0"/>
              </a:spcAft>
              <a:buNone/>
            </a:pPr>
            <a:r>
              <a:rPr lang="en-US" sz="2400" b="0" i="0" u="none" strike="noStrike" cap="none">
                <a:solidFill>
                  <a:srgbClr val="3F3F3F"/>
                </a:solidFill>
                <a:latin typeface="Calibri"/>
                <a:ea typeface="Calibri"/>
                <a:cs typeface="Calibri"/>
                <a:sym typeface="Calibri"/>
              </a:rPr>
              <a:t>Not </a:t>
            </a:r>
            <a:r>
              <a:rPr lang="en-US" sz="2400" b="0" i="1" u="none" strike="noStrike" cap="none">
                <a:solidFill>
                  <a:srgbClr val="3F3F3F"/>
                </a:solidFill>
                <a:latin typeface="Calibri"/>
                <a:ea typeface="Calibri"/>
                <a:cs typeface="Calibri"/>
                <a:sym typeface="Calibri"/>
              </a:rPr>
              <a:t>all</a:t>
            </a:r>
            <a:r>
              <a:rPr lang="en-US" sz="2400" b="0" i="0" u="none" strike="noStrike" cap="none">
                <a:solidFill>
                  <a:srgbClr val="3F3F3F"/>
                </a:solidFill>
                <a:latin typeface="Calibri"/>
                <a:ea typeface="Calibri"/>
                <a:cs typeface="Calibri"/>
                <a:sym typeface="Calibri"/>
              </a:rPr>
              <a:t> of the materials we use should be thrown away; some can be recycled or composted. </a:t>
            </a:r>
            <a:endParaRPr/>
          </a:p>
          <a:p>
            <a:pPr marL="0" marR="0" lvl="0" indent="0" algn="l" rtl="0">
              <a:lnSpc>
                <a:spcPct val="80000"/>
              </a:lnSpc>
              <a:spcBef>
                <a:spcPts val="600"/>
              </a:spcBef>
              <a:spcAft>
                <a:spcPts val="0"/>
              </a:spcAft>
              <a:buNone/>
            </a:pPr>
            <a:endParaRPr sz="2400" b="0" i="0" u="none" strike="noStrike" cap="none">
              <a:solidFill>
                <a:srgbClr val="3F3F3F"/>
              </a:solidFill>
              <a:latin typeface="Calibri"/>
              <a:ea typeface="Calibri"/>
              <a:cs typeface="Calibri"/>
              <a:sym typeface="Calibri"/>
            </a:endParaRPr>
          </a:p>
          <a:p>
            <a:pPr marL="0" marR="0" lvl="0" indent="0" algn="l" rtl="0">
              <a:lnSpc>
                <a:spcPct val="80000"/>
              </a:lnSpc>
              <a:spcBef>
                <a:spcPts val="600"/>
              </a:spcBef>
              <a:spcAft>
                <a:spcPts val="0"/>
              </a:spcAft>
              <a:buNone/>
            </a:pPr>
            <a:r>
              <a:rPr lang="en-US" sz="2400" b="0" i="0" u="none" strike="noStrike" cap="none">
                <a:solidFill>
                  <a:srgbClr val="3F3F3F"/>
                </a:solidFill>
                <a:latin typeface="Calibri"/>
                <a:ea typeface="Calibri"/>
                <a:cs typeface="Calibri"/>
                <a:sym typeface="Calibri"/>
              </a:rPr>
              <a:t>Although you</a:t>
            </a:r>
            <a:r>
              <a:rPr lang="en-US" sz="2400" b="0" i="0" u="sng" strike="noStrike" cap="none">
                <a:solidFill>
                  <a:srgbClr val="3F3F3F"/>
                </a:solidFill>
                <a:latin typeface="Calibri"/>
                <a:ea typeface="Calibri"/>
                <a:cs typeface="Calibri"/>
                <a:sym typeface="Calibri"/>
              </a:rPr>
              <a:t> </a:t>
            </a:r>
            <a:r>
              <a:rPr lang="en-US" sz="2400" b="1" i="1" u="sng" strike="noStrike" cap="none">
                <a:solidFill>
                  <a:srgbClr val="3F3F3F"/>
                </a:solidFill>
                <a:latin typeface="Calibri"/>
                <a:ea typeface="Calibri"/>
                <a:cs typeface="Calibri"/>
                <a:sym typeface="Calibri"/>
              </a:rPr>
              <a:t>can not put left over food into your recycle bin</a:t>
            </a:r>
            <a:r>
              <a:rPr lang="en-US" sz="2400" b="1" i="1" u="none" strike="noStrike" cap="none">
                <a:solidFill>
                  <a:srgbClr val="3F3F3F"/>
                </a:solidFill>
                <a:latin typeface="Calibri"/>
                <a:ea typeface="Calibri"/>
                <a:cs typeface="Calibri"/>
                <a:sym typeface="Calibri"/>
              </a:rPr>
              <a:t> </a:t>
            </a:r>
            <a:r>
              <a:rPr lang="en-US" sz="2400" b="0" i="0" u="none" strike="noStrike" cap="none">
                <a:solidFill>
                  <a:srgbClr val="3F3F3F"/>
                </a:solidFill>
                <a:latin typeface="Calibri"/>
                <a:ea typeface="Calibri"/>
                <a:cs typeface="Calibri"/>
                <a:sym typeface="Calibri"/>
              </a:rPr>
              <a:t>it can be used to make </a:t>
            </a:r>
            <a:endParaRPr/>
          </a:p>
          <a:p>
            <a:pPr marL="0" marR="0" lvl="0" indent="0" algn="l" rtl="0">
              <a:lnSpc>
                <a:spcPct val="80000"/>
              </a:lnSpc>
              <a:spcBef>
                <a:spcPts val="600"/>
              </a:spcBef>
              <a:spcAft>
                <a:spcPts val="0"/>
              </a:spcAft>
              <a:buNone/>
            </a:pPr>
            <a:r>
              <a:rPr lang="en-US" sz="2400" b="0" i="0" u="none" strike="noStrike" cap="none">
                <a:solidFill>
                  <a:srgbClr val="3F3F3F"/>
                </a:solidFill>
                <a:latin typeface="Calibri"/>
                <a:ea typeface="Calibri"/>
                <a:cs typeface="Calibri"/>
                <a:sym typeface="Calibri"/>
              </a:rPr>
              <a:t>compost. </a:t>
            </a:r>
            <a:endParaRPr/>
          </a:p>
          <a:p>
            <a:pPr marL="0" marR="0" lvl="0" indent="0" algn="l" rtl="0">
              <a:lnSpc>
                <a:spcPct val="80000"/>
              </a:lnSpc>
              <a:spcBef>
                <a:spcPts val="600"/>
              </a:spcBef>
              <a:spcAft>
                <a:spcPts val="0"/>
              </a:spcAft>
              <a:buNone/>
            </a:pPr>
            <a:endParaRPr sz="2400" b="0" i="0" u="none" strike="noStrike" cap="none">
              <a:solidFill>
                <a:srgbClr val="3F3F3F"/>
              </a:solidFill>
              <a:latin typeface="Calibri"/>
              <a:ea typeface="Calibri"/>
              <a:cs typeface="Calibri"/>
              <a:sym typeface="Calibri"/>
            </a:endParaRPr>
          </a:p>
          <a:p>
            <a:pPr marL="0" marR="0" lvl="0" indent="0" algn="l" rtl="0">
              <a:lnSpc>
                <a:spcPct val="80000"/>
              </a:lnSpc>
              <a:spcBef>
                <a:spcPts val="600"/>
              </a:spcBef>
              <a:spcAft>
                <a:spcPts val="0"/>
              </a:spcAft>
              <a:buNone/>
            </a:pPr>
            <a:r>
              <a:rPr lang="en-US" sz="2400" b="0" i="0" u="none" strike="noStrike" cap="none">
                <a:solidFill>
                  <a:srgbClr val="3F3F3F"/>
                </a:solidFill>
                <a:latin typeface="Calibri"/>
                <a:ea typeface="Calibri"/>
                <a:cs typeface="Calibri"/>
                <a:sym typeface="Calibri"/>
              </a:rPr>
              <a:t>Compost is the process of reusing unwanted </a:t>
            </a:r>
            <a:endParaRPr/>
          </a:p>
          <a:p>
            <a:pPr marL="0" marR="0" lvl="0" indent="0" algn="l" rtl="0">
              <a:lnSpc>
                <a:spcPct val="80000"/>
              </a:lnSpc>
              <a:spcBef>
                <a:spcPts val="600"/>
              </a:spcBef>
              <a:spcAft>
                <a:spcPts val="0"/>
              </a:spcAft>
              <a:buNone/>
            </a:pPr>
            <a:r>
              <a:rPr lang="en-US" sz="2400" b="0" i="0" u="none" strike="noStrike" cap="none">
                <a:solidFill>
                  <a:srgbClr val="3F3F3F"/>
                </a:solidFill>
                <a:latin typeface="Calibri"/>
                <a:ea typeface="Calibri"/>
                <a:cs typeface="Calibri"/>
                <a:sym typeface="Calibri"/>
              </a:rPr>
              <a:t>food’s nutrients to improve soil, and help </a:t>
            </a:r>
            <a:endParaRPr/>
          </a:p>
          <a:p>
            <a:pPr marL="0" marR="0" lvl="0" indent="0" algn="l" rtl="0">
              <a:lnSpc>
                <a:spcPct val="80000"/>
              </a:lnSpc>
              <a:spcBef>
                <a:spcPts val="600"/>
              </a:spcBef>
              <a:spcAft>
                <a:spcPts val="0"/>
              </a:spcAft>
              <a:buNone/>
            </a:pPr>
            <a:r>
              <a:rPr lang="en-US" sz="2400" b="0" i="0" u="none" strike="noStrike" cap="none">
                <a:solidFill>
                  <a:srgbClr val="3F3F3F"/>
                </a:solidFill>
                <a:latin typeface="Calibri"/>
                <a:ea typeface="Calibri"/>
                <a:cs typeface="Calibri"/>
                <a:sym typeface="Calibri"/>
              </a:rPr>
              <a:t>plants grow better. </a:t>
            </a:r>
            <a:endParaRPr/>
          </a:p>
        </p:txBody>
      </p:sp>
      <p:pic>
        <p:nvPicPr>
          <p:cNvPr id="168" name="Google Shape;168;p5" descr="Green Living Science-final.1.pdf"/>
          <p:cNvPicPr preferRelativeResize="0"/>
          <p:nvPr/>
        </p:nvPicPr>
        <p:blipFill rotWithShape="1">
          <a:blip r:embed="rId4">
            <a:alphaModFix/>
          </a:blip>
          <a:srcRect b="13416"/>
          <a:stretch/>
        </p:blipFill>
        <p:spPr>
          <a:xfrm>
            <a:off x="11046817" y="6200366"/>
            <a:ext cx="1078932" cy="6090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4275085" y="3555316"/>
            <a:ext cx="7599847" cy="2286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63A537"/>
              </a:buClr>
              <a:buSzPct val="100000"/>
              <a:buFont typeface="Times New Roman"/>
              <a:buNone/>
            </a:pPr>
            <a:r>
              <a:rPr lang="en-US" sz="3200" b="1" u="sng">
                <a:solidFill>
                  <a:srgbClr val="63A537"/>
                </a:solidFill>
                <a:latin typeface="Times New Roman"/>
                <a:ea typeface="Times New Roman"/>
                <a:cs typeface="Times New Roman"/>
                <a:sym typeface="Times New Roman"/>
              </a:rPr>
              <a:t>Turn and Talk: </a:t>
            </a:r>
            <a:br>
              <a:rPr lang="en-US" sz="3200" b="1" u="sng">
                <a:solidFill>
                  <a:srgbClr val="63A537"/>
                </a:solidFill>
                <a:latin typeface="Times New Roman"/>
                <a:ea typeface="Times New Roman"/>
                <a:cs typeface="Times New Roman"/>
                <a:sym typeface="Times New Roman"/>
              </a:rPr>
            </a:br>
            <a:r>
              <a:rPr lang="en-US" sz="3200">
                <a:solidFill>
                  <a:srgbClr val="63A537"/>
                </a:solidFill>
                <a:latin typeface="Times New Roman"/>
                <a:ea typeface="Times New Roman"/>
                <a:cs typeface="Times New Roman"/>
                <a:sym typeface="Times New Roman"/>
              </a:rPr>
              <a:t>Do you think this system could work in Detroit?</a:t>
            </a: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br>
              <a:rPr lang="en-US" sz="3200">
                <a:solidFill>
                  <a:srgbClr val="63A537"/>
                </a:solidFill>
                <a:latin typeface="Times New Roman"/>
                <a:ea typeface="Times New Roman"/>
                <a:cs typeface="Times New Roman"/>
                <a:sym typeface="Times New Roman"/>
              </a:rPr>
            </a:br>
            <a:r>
              <a:rPr lang="en-US" sz="3200">
                <a:solidFill>
                  <a:srgbClr val="63A537"/>
                </a:solidFill>
                <a:latin typeface="Times New Roman"/>
                <a:ea typeface="Times New Roman"/>
                <a:cs typeface="Times New Roman"/>
                <a:sym typeface="Times New Roman"/>
              </a:rPr>
              <a:t>Explain why you think this waste disposal system could or could not work in Detroit</a:t>
            </a:r>
            <a:r>
              <a:rPr lang="en-US" sz="3200" b="1" u="sng">
                <a:solidFill>
                  <a:srgbClr val="63A537"/>
                </a:solidFill>
                <a:latin typeface="Times New Roman"/>
                <a:ea typeface="Times New Roman"/>
                <a:cs typeface="Times New Roman"/>
                <a:sym typeface="Times New Roman"/>
              </a:rPr>
              <a:t>.</a:t>
            </a:r>
            <a:endParaRPr/>
          </a:p>
        </p:txBody>
      </p:sp>
      <p:sp>
        <p:nvSpPr>
          <p:cNvPr id="175" name="Google Shape;175;p6"/>
          <p:cNvSpPr txBox="1">
            <a:spLocks noGrp="1"/>
          </p:cNvSpPr>
          <p:nvPr>
            <p:ph type="body" idx="1"/>
          </p:nvPr>
        </p:nvSpPr>
        <p:spPr>
          <a:xfrm>
            <a:off x="243839" y="274320"/>
            <a:ext cx="3642361" cy="250698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lt1"/>
              </a:buClr>
              <a:buSzPts val="3200"/>
              <a:buNone/>
            </a:pPr>
            <a:r>
              <a:rPr lang="en-US" sz="3200">
                <a:solidFill>
                  <a:schemeClr val="lt1"/>
                </a:solidFill>
                <a:latin typeface="Calibri"/>
                <a:ea typeface="Calibri"/>
                <a:cs typeface="Calibri"/>
                <a:sym typeface="Calibri"/>
              </a:rPr>
              <a:t>Just across the Ambassador Bridge in </a:t>
            </a:r>
            <a:r>
              <a:rPr lang="en-US" sz="3200" b="1" i="1">
                <a:solidFill>
                  <a:schemeClr val="lt1"/>
                </a:solidFill>
                <a:latin typeface="Calibri"/>
                <a:ea typeface="Calibri"/>
                <a:cs typeface="Calibri"/>
                <a:sym typeface="Calibri"/>
              </a:rPr>
              <a:t>Canada</a:t>
            </a:r>
            <a:r>
              <a:rPr lang="en-US" sz="3200">
                <a:solidFill>
                  <a:schemeClr val="lt1"/>
                </a:solidFill>
                <a:latin typeface="Calibri"/>
                <a:ea typeface="Calibri"/>
                <a:cs typeface="Calibri"/>
                <a:sym typeface="Calibri"/>
              </a:rPr>
              <a:t>, many cities use </a:t>
            </a:r>
            <a:r>
              <a:rPr lang="en-US" sz="3200" b="1" i="1">
                <a:solidFill>
                  <a:schemeClr val="lt1"/>
                </a:solidFill>
                <a:latin typeface="Calibri"/>
                <a:ea typeface="Calibri"/>
                <a:cs typeface="Calibri"/>
                <a:sym typeface="Calibri"/>
              </a:rPr>
              <a:t>a three cart system</a:t>
            </a:r>
            <a:r>
              <a:rPr lang="en-US" sz="3200">
                <a:solidFill>
                  <a:schemeClr val="lt1"/>
                </a:solidFill>
                <a:latin typeface="Calibri"/>
                <a:ea typeface="Calibri"/>
                <a:cs typeface="Calibri"/>
                <a:sym typeface="Calibri"/>
              </a:rPr>
              <a:t> to get rid of household waste. One cart is for </a:t>
            </a:r>
            <a:r>
              <a:rPr lang="en-US" sz="3200" b="1" i="1">
                <a:solidFill>
                  <a:schemeClr val="lt1"/>
                </a:solidFill>
                <a:latin typeface="Calibri"/>
                <a:ea typeface="Calibri"/>
                <a:cs typeface="Calibri"/>
                <a:sym typeface="Calibri"/>
              </a:rPr>
              <a:t>trash,</a:t>
            </a:r>
            <a:r>
              <a:rPr lang="en-US" sz="3200">
                <a:solidFill>
                  <a:schemeClr val="lt1"/>
                </a:solidFill>
                <a:latin typeface="Calibri"/>
                <a:ea typeface="Calibri"/>
                <a:cs typeface="Calibri"/>
                <a:sym typeface="Calibri"/>
              </a:rPr>
              <a:t> one for </a:t>
            </a:r>
            <a:r>
              <a:rPr lang="en-US" sz="3200" b="1" i="1">
                <a:solidFill>
                  <a:schemeClr val="lt1"/>
                </a:solidFill>
                <a:latin typeface="Calibri"/>
                <a:ea typeface="Calibri"/>
                <a:cs typeface="Calibri"/>
                <a:sym typeface="Calibri"/>
              </a:rPr>
              <a:t>recycling </a:t>
            </a:r>
            <a:r>
              <a:rPr lang="en-US" sz="3200">
                <a:solidFill>
                  <a:schemeClr val="lt1"/>
                </a:solidFill>
                <a:latin typeface="Calibri"/>
                <a:ea typeface="Calibri"/>
                <a:cs typeface="Calibri"/>
                <a:sym typeface="Calibri"/>
              </a:rPr>
              <a:t>and one is for </a:t>
            </a:r>
            <a:r>
              <a:rPr lang="en-US" sz="3200" b="1" i="1">
                <a:solidFill>
                  <a:schemeClr val="lt1"/>
                </a:solidFill>
                <a:latin typeface="Calibri"/>
                <a:ea typeface="Calibri"/>
                <a:cs typeface="Calibri"/>
                <a:sym typeface="Calibri"/>
              </a:rPr>
              <a:t>compost or food waste. </a:t>
            </a:r>
            <a:r>
              <a:rPr lang="en-US" sz="3200">
                <a:solidFill>
                  <a:schemeClr val="lt1"/>
                </a:solidFill>
                <a:latin typeface="Calibri"/>
                <a:ea typeface="Calibri"/>
                <a:cs typeface="Calibri"/>
                <a:sym typeface="Calibri"/>
              </a:rPr>
              <a:t>All are taken out to the curb and collected just like the trash in Detroit.</a:t>
            </a:r>
            <a:endParaRPr/>
          </a:p>
        </p:txBody>
      </p:sp>
      <p:pic>
        <p:nvPicPr>
          <p:cNvPr id="176" name="Google Shape;176;p6" descr="Green Living Science-final.1.pdf"/>
          <p:cNvPicPr preferRelativeResize="0"/>
          <p:nvPr/>
        </p:nvPicPr>
        <p:blipFill rotWithShape="1">
          <a:blip r:embed="rId3">
            <a:alphaModFix/>
          </a:blip>
          <a:srcRect b="13416"/>
          <a:stretch/>
        </p:blipFill>
        <p:spPr>
          <a:xfrm>
            <a:off x="10983879" y="6126456"/>
            <a:ext cx="1078932" cy="609072"/>
          </a:xfrm>
          <a:prstGeom prst="rect">
            <a:avLst/>
          </a:prstGeom>
          <a:noFill/>
          <a:ln>
            <a:noFill/>
          </a:ln>
        </p:spPr>
      </p:pic>
      <p:pic>
        <p:nvPicPr>
          <p:cNvPr id="177" name="Google Shape;177;p6"/>
          <p:cNvPicPr preferRelativeResize="0"/>
          <p:nvPr/>
        </p:nvPicPr>
        <p:blipFill rotWithShape="1">
          <a:blip r:embed="rId4">
            <a:alphaModFix/>
          </a:blip>
          <a:srcRect l="6355" r="5078"/>
          <a:stretch/>
        </p:blipFill>
        <p:spPr>
          <a:xfrm>
            <a:off x="5925361" y="1746137"/>
            <a:ext cx="4299297" cy="3230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 name="Google Shape;185;p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86" name="Google Shape;186;p7"/>
          <p:cNvSpPr/>
          <p:nvPr/>
        </p:nvSpPr>
        <p:spPr>
          <a:xfrm>
            <a:off x="0" y="0"/>
            <a:ext cx="12190458"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7"/>
          <p:cNvSpPr/>
          <p:nvPr/>
        </p:nvSpPr>
        <p:spPr>
          <a:xfrm>
            <a:off x="16"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txBox="1">
            <a:spLocks noGrp="1"/>
          </p:cNvSpPr>
          <p:nvPr>
            <p:ph type="title"/>
          </p:nvPr>
        </p:nvSpPr>
        <p:spPr>
          <a:xfrm>
            <a:off x="391790" y="459676"/>
            <a:ext cx="3659246" cy="52345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4400"/>
              <a:buFont typeface="Times New Roman"/>
              <a:buNone/>
            </a:pPr>
            <a:r>
              <a:rPr lang="en-US" sz="4400" b="1" u="sng">
                <a:latin typeface="Times New Roman"/>
                <a:ea typeface="Times New Roman"/>
                <a:cs typeface="Times New Roman"/>
                <a:sym typeface="Times New Roman"/>
              </a:rPr>
              <a:t>PREDICT</a:t>
            </a:r>
            <a:r>
              <a:rPr lang="en-US" sz="4400" b="1" u="sng"/>
              <a:t>:</a:t>
            </a:r>
            <a:br>
              <a:rPr lang="en-US" sz="4400" b="1" u="sng"/>
            </a:br>
            <a:r>
              <a:rPr lang="en-US" sz="4400"/>
              <a:t>What will happen over time when items like banana or plastic are in nature?</a:t>
            </a:r>
            <a:endParaRPr/>
          </a:p>
        </p:txBody>
      </p:sp>
      <p:sp>
        <p:nvSpPr>
          <p:cNvPr id="189" name="Google Shape;189;p7"/>
          <p:cNvSpPr/>
          <p:nvPr/>
        </p:nvSpPr>
        <p:spPr>
          <a:xfrm>
            <a:off x="458475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4965290" y="321732"/>
            <a:ext cx="3654966" cy="3674848"/>
          </a:xfrm>
          <a:prstGeom prst="rect">
            <a:avLst/>
          </a:prstGeom>
          <a:solidFill>
            <a:srgbClr val="FFFFFF"/>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1" name="Google Shape;191;p7" descr="https://lh3.googleusercontent.com/Go1cHH5CEWoo3Ts-4i_inkUJ8KEs-wo2OfyPVJMFBETvuGjMwH0InQ8HN7aoiKf2-cQWqNgLu991dYdDEhiOy-cjDJuRR1YVwyJyiIO39BoG8OjAbhDEkWSP1cUM1in6lhAHWLMM"/>
          <p:cNvPicPr preferRelativeResize="0"/>
          <p:nvPr/>
        </p:nvPicPr>
        <p:blipFill rotWithShape="1">
          <a:blip r:embed="rId3">
            <a:alphaModFix/>
          </a:blip>
          <a:srcRect/>
          <a:stretch/>
        </p:blipFill>
        <p:spPr>
          <a:xfrm>
            <a:off x="5128565" y="1052458"/>
            <a:ext cx="3328416" cy="2213396"/>
          </a:xfrm>
          <a:prstGeom prst="rect">
            <a:avLst/>
          </a:prstGeom>
          <a:noFill/>
          <a:ln>
            <a:noFill/>
          </a:ln>
        </p:spPr>
      </p:pic>
      <p:sp>
        <p:nvSpPr>
          <p:cNvPr id="192" name="Google Shape;192;p7"/>
          <p:cNvSpPr/>
          <p:nvPr/>
        </p:nvSpPr>
        <p:spPr>
          <a:xfrm>
            <a:off x="8778534" y="321732"/>
            <a:ext cx="3088456" cy="21082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7"/>
          <p:cNvSpPr/>
          <p:nvPr/>
        </p:nvSpPr>
        <p:spPr>
          <a:xfrm>
            <a:off x="4965290" y="4157448"/>
            <a:ext cx="3654966" cy="2302337"/>
          </a:xfrm>
          <a:prstGeom prst="rect">
            <a:avLst/>
          </a:prstGeom>
          <a:solidFill>
            <a:srgbClr val="FFFFFF"/>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4" name="Google Shape;194;p7" descr="Green Living Science-final.1.pdf"/>
          <p:cNvPicPr preferRelativeResize="0"/>
          <p:nvPr/>
        </p:nvPicPr>
        <p:blipFill rotWithShape="1">
          <a:blip r:embed="rId4">
            <a:alphaModFix/>
          </a:blip>
          <a:srcRect b="13416"/>
          <a:stretch/>
        </p:blipFill>
        <p:spPr>
          <a:xfrm>
            <a:off x="5138266" y="4371023"/>
            <a:ext cx="3313507" cy="1871979"/>
          </a:xfrm>
          <a:prstGeom prst="rect">
            <a:avLst/>
          </a:prstGeom>
          <a:noFill/>
          <a:ln>
            <a:noFill/>
          </a:ln>
        </p:spPr>
      </p:pic>
      <p:sp>
        <p:nvSpPr>
          <p:cNvPr id="195" name="Google Shape;195;p7"/>
          <p:cNvSpPr/>
          <p:nvPr/>
        </p:nvSpPr>
        <p:spPr>
          <a:xfrm>
            <a:off x="8798288" y="2617577"/>
            <a:ext cx="3068701" cy="3809118"/>
          </a:xfrm>
          <a:prstGeom prst="rect">
            <a:avLst/>
          </a:prstGeom>
          <a:solidFill>
            <a:srgbClr val="FFFFFF"/>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6" name="Google Shape;196;p7" descr="A pile of hay&#10;&#10;Description automatically generated"/>
          <p:cNvPicPr preferRelativeResize="0"/>
          <p:nvPr/>
        </p:nvPicPr>
        <p:blipFill rotWithShape="1">
          <a:blip r:embed="rId5">
            <a:alphaModFix/>
          </a:blip>
          <a:srcRect/>
          <a:stretch/>
        </p:blipFill>
        <p:spPr>
          <a:xfrm>
            <a:off x="8961038" y="3603164"/>
            <a:ext cx="2743200" cy="1837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8">
            <a:hlinkClick r:id="rId3"/>
          </p:cNvPr>
          <p:cNvPicPr preferRelativeResize="0"/>
          <p:nvPr/>
        </p:nvPicPr>
        <p:blipFill rotWithShape="1">
          <a:blip r:embed="rId4">
            <a:alphaModFix/>
          </a:blip>
          <a:srcRect/>
          <a:stretch/>
        </p:blipFill>
        <p:spPr>
          <a:xfrm>
            <a:off x="380282" y="2308968"/>
            <a:ext cx="5427344" cy="3314019"/>
          </a:xfrm>
          <a:prstGeom prst="rect">
            <a:avLst/>
          </a:prstGeom>
          <a:noFill/>
          <a:ln>
            <a:noFill/>
          </a:ln>
        </p:spPr>
      </p:pic>
      <p:sp>
        <p:nvSpPr>
          <p:cNvPr id="203" name="Google Shape;203;p8"/>
          <p:cNvSpPr txBox="1"/>
          <p:nvPr/>
        </p:nvSpPr>
        <p:spPr>
          <a:xfrm>
            <a:off x="380282" y="625941"/>
            <a:ext cx="11303914"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sng" strike="noStrike" cap="none">
                <a:solidFill>
                  <a:schemeClr val="dk1"/>
                </a:solidFill>
                <a:latin typeface="Calibri"/>
                <a:ea typeface="Calibri"/>
                <a:cs typeface="Calibri"/>
                <a:sym typeface="Calibri"/>
              </a:rPr>
              <a:t>Watch and Draw:</a:t>
            </a:r>
            <a:endParaRPr/>
          </a:p>
          <a:p>
            <a:pPr marL="0" marR="0" lvl="0" indent="0" algn="ctr" rtl="0">
              <a:spcBef>
                <a:spcPts val="0"/>
              </a:spcBef>
              <a:spcAft>
                <a:spcPts val="0"/>
              </a:spcAft>
              <a:buNone/>
            </a:pPr>
            <a:r>
              <a:rPr lang="en-US" sz="3000" b="0" i="0" u="none" strike="noStrike" cap="none">
                <a:solidFill>
                  <a:schemeClr val="dk1"/>
                </a:solidFill>
                <a:latin typeface="Calibri"/>
                <a:ea typeface="Calibri"/>
                <a:cs typeface="Calibri"/>
                <a:sym typeface="Calibri"/>
              </a:rPr>
              <a:t>Watch this short video about how recyclables are separated, then draw what you think this machine looks like.</a:t>
            </a:r>
            <a:endParaRPr/>
          </a:p>
        </p:txBody>
      </p:sp>
      <p:pic>
        <p:nvPicPr>
          <p:cNvPr id="204" name="Google Shape;204;p8">
            <a:hlinkClick r:id="rId5"/>
          </p:cNvPr>
          <p:cNvPicPr preferRelativeResize="0"/>
          <p:nvPr/>
        </p:nvPicPr>
        <p:blipFill rotWithShape="1">
          <a:blip r:embed="rId6">
            <a:alphaModFix/>
          </a:blip>
          <a:srcRect l="13179" r="8178"/>
          <a:stretch/>
        </p:blipFill>
        <p:spPr>
          <a:xfrm>
            <a:off x="6096000" y="2308968"/>
            <a:ext cx="5715718" cy="3314019"/>
          </a:xfrm>
          <a:prstGeom prst="rect">
            <a:avLst/>
          </a:prstGeom>
          <a:noFill/>
          <a:ln>
            <a:noFill/>
          </a:ln>
        </p:spPr>
      </p:pic>
      <p:pic>
        <p:nvPicPr>
          <p:cNvPr id="205" name="Google Shape;205;p8" descr="Green Living Science-final.1.pdf"/>
          <p:cNvPicPr preferRelativeResize="0"/>
          <p:nvPr/>
        </p:nvPicPr>
        <p:blipFill rotWithShape="1">
          <a:blip r:embed="rId7">
            <a:alphaModFix/>
          </a:blip>
          <a:srcRect b="13416"/>
          <a:stretch/>
        </p:blipFill>
        <p:spPr>
          <a:xfrm>
            <a:off x="11113068" y="5674798"/>
            <a:ext cx="1078932" cy="6090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214" name="Google Shape;214;p9"/>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txBox="1"/>
          <p:nvPr/>
        </p:nvSpPr>
        <p:spPr>
          <a:xfrm>
            <a:off x="391473" y="516835"/>
            <a:ext cx="3268991" cy="3760080"/>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85000"/>
              </a:lnSpc>
              <a:spcBef>
                <a:spcPts val="0"/>
              </a:spcBef>
              <a:spcAft>
                <a:spcPts val="0"/>
              </a:spcAft>
              <a:buClr>
                <a:schemeClr val="accent1"/>
              </a:buClr>
              <a:buSzPts val="2400"/>
              <a:buFont typeface="Calibri"/>
              <a:buNone/>
            </a:pPr>
            <a:r>
              <a:rPr lang="en-US" sz="2400" b="0" i="0" u="none" strike="noStrike" cap="none">
                <a:solidFill>
                  <a:srgbClr val="FFFFFF"/>
                </a:solidFill>
                <a:latin typeface="Calibri"/>
                <a:ea typeface="Calibri"/>
                <a:cs typeface="Calibri"/>
                <a:sym typeface="Calibri"/>
              </a:rPr>
              <a:t>Americans buy more bottled water than any other country in the world, adding 29 billion water bottles a year to the problem. In order to make all these bottles, plastic manufacturers use 17 million barrels of oil. That’s enough oil to keep a million cars going for twelve months.</a:t>
            </a:r>
            <a:endParaRPr/>
          </a:p>
        </p:txBody>
      </p:sp>
      <p:sp>
        <p:nvSpPr>
          <p:cNvPr id="217" name="Google Shape;217;p9"/>
          <p:cNvSpPr txBox="1"/>
          <p:nvPr/>
        </p:nvSpPr>
        <p:spPr>
          <a:xfrm>
            <a:off x="391473" y="4961640"/>
            <a:ext cx="3268991" cy="3335519"/>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None/>
            </a:pPr>
            <a:r>
              <a:rPr lang="en-US" sz="2000" b="1" i="0" u="sng" strike="noStrike" cap="none">
                <a:solidFill>
                  <a:srgbClr val="FFFFFF"/>
                </a:solidFill>
                <a:latin typeface="Calibri"/>
                <a:ea typeface="Calibri"/>
                <a:cs typeface="Calibri"/>
                <a:sym typeface="Calibri"/>
              </a:rPr>
              <a:t>Create a math story problem:</a:t>
            </a:r>
            <a:endParaRPr/>
          </a:p>
          <a:p>
            <a:pPr marL="0" marR="0" lvl="0" indent="0" algn="l" rtl="0">
              <a:lnSpc>
                <a:spcPct val="90000"/>
              </a:lnSpc>
              <a:spcBef>
                <a:spcPts val="600"/>
              </a:spcBef>
              <a:spcAft>
                <a:spcPts val="0"/>
              </a:spcAft>
              <a:buNone/>
            </a:pPr>
            <a:r>
              <a:rPr lang="en-US" sz="2000" b="0" i="0" u="none" strike="noStrike" cap="none">
                <a:solidFill>
                  <a:srgbClr val="FFFFFF"/>
                </a:solidFill>
                <a:latin typeface="Calibri"/>
                <a:ea typeface="Calibri"/>
                <a:cs typeface="Calibri"/>
                <a:sym typeface="Calibri"/>
              </a:rPr>
              <a:t>Using the information from the paragraph above, write a math story problem and solve it</a:t>
            </a:r>
            <a:r>
              <a:rPr lang="en-US" sz="1800" b="0" i="0" u="none" strike="noStrike" cap="none">
                <a:solidFill>
                  <a:srgbClr val="FFFFFF"/>
                </a:solidFill>
                <a:latin typeface="Calibri"/>
                <a:ea typeface="Calibri"/>
                <a:cs typeface="Calibri"/>
                <a:sym typeface="Calibri"/>
              </a:rPr>
              <a:t>!</a:t>
            </a:r>
            <a:endParaRPr/>
          </a:p>
        </p:txBody>
      </p:sp>
      <p:sp>
        <p:nvSpPr>
          <p:cNvPr id="218" name="Google Shape;218;p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9"/>
          <p:cNvPicPr preferRelativeResize="0"/>
          <p:nvPr/>
        </p:nvPicPr>
        <p:blipFill rotWithShape="1">
          <a:blip r:embed="rId3">
            <a:alphaModFix/>
          </a:blip>
          <a:srcRect/>
          <a:stretch/>
        </p:blipFill>
        <p:spPr>
          <a:xfrm>
            <a:off x="4742017" y="1218313"/>
            <a:ext cx="6798082" cy="4421374"/>
          </a:xfrm>
          <a:prstGeom prst="rect">
            <a:avLst/>
          </a:prstGeom>
          <a:noFill/>
          <a:ln>
            <a:noFill/>
          </a:ln>
        </p:spPr>
      </p:pic>
      <p:pic>
        <p:nvPicPr>
          <p:cNvPr id="220" name="Google Shape;220;p9" descr="Green Living Science-final.1.pdf"/>
          <p:cNvPicPr preferRelativeResize="0"/>
          <p:nvPr/>
        </p:nvPicPr>
        <p:blipFill rotWithShape="1">
          <a:blip r:embed="rId4">
            <a:alphaModFix/>
          </a:blip>
          <a:srcRect b="13416"/>
          <a:stretch/>
        </p:blipFill>
        <p:spPr>
          <a:xfrm>
            <a:off x="11000633" y="6159219"/>
            <a:ext cx="1078932" cy="609072"/>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2482</Words>
  <Application>Microsoft Macintosh PowerPoint</Application>
  <PresentationFormat>Widescreen</PresentationFormat>
  <Paragraphs>185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Retrospect</vt:lpstr>
      <vt:lpstr>BE A  PLANET  PROTECTOR</vt:lpstr>
      <vt:lpstr>PowerPoint Presentation</vt:lpstr>
      <vt:lpstr>Turn and Talk: Talk with a partner about the ways to practice reducing waste like paper in your classroom.</vt:lpstr>
      <vt:lpstr>Write Down: One way you can reuse materials in the classroom.</vt:lpstr>
      <vt:lpstr>PowerPoint Presentation</vt:lpstr>
      <vt:lpstr>Turn and Talk:  Do you think this system could work in Detroit?          Explain why you think this waste disposal system could or could not work in Detroit.</vt:lpstr>
      <vt:lpstr>PREDICT: What will happen over time when items like banana or plastic are in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  PLANET  PROTECTOR</dc:title>
  <dc:creator>Private</dc:creator>
  <cp:lastModifiedBy>Mary Claire Lamm</cp:lastModifiedBy>
  <cp:revision>1</cp:revision>
  <dcterms:created xsi:type="dcterms:W3CDTF">2020-04-15T15:00:10Z</dcterms:created>
  <dcterms:modified xsi:type="dcterms:W3CDTF">2021-04-12T02:00:49Z</dcterms:modified>
</cp:coreProperties>
</file>